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6"/>
  </p:notesMasterIdLst>
  <p:sldIdLst>
    <p:sldId id="365" r:id="rId2"/>
    <p:sldId id="398" r:id="rId3"/>
    <p:sldId id="372" r:id="rId4"/>
    <p:sldId id="373" r:id="rId5"/>
    <p:sldId id="374" r:id="rId6"/>
    <p:sldId id="396" r:id="rId7"/>
    <p:sldId id="397" r:id="rId8"/>
    <p:sldId id="376" r:id="rId9"/>
    <p:sldId id="400" r:id="rId10"/>
    <p:sldId id="377" r:id="rId11"/>
    <p:sldId id="399" r:id="rId12"/>
    <p:sldId id="378" r:id="rId13"/>
    <p:sldId id="379" r:id="rId14"/>
    <p:sldId id="381" r:id="rId15"/>
    <p:sldId id="417" r:id="rId16"/>
    <p:sldId id="425" r:id="rId17"/>
    <p:sldId id="412" r:id="rId18"/>
    <p:sldId id="419" r:id="rId19"/>
    <p:sldId id="422" r:id="rId20"/>
    <p:sldId id="420" r:id="rId21"/>
    <p:sldId id="421" r:id="rId22"/>
    <p:sldId id="416" r:id="rId23"/>
    <p:sldId id="413" r:id="rId24"/>
    <p:sldId id="415" r:id="rId25"/>
    <p:sldId id="382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18" r:id="rId34"/>
    <p:sldId id="42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817B6C-8F7D-4E3C-A4D2-F9444B7A4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6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FBADE-A5D3-474A-BAE7-C5254B1A24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C155C0-B666-4C80-AD4F-DF0C1FBBF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062C66-5C7B-4889-AE34-C99EB963DD11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2664DA-5DDF-4533-A77F-4F1E4FFA5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E25489-0A02-4A1A-9AF8-118F9AF855E8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5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endParaRPr lang="en-US" sz="1800" b="0" i="1" dirty="0" smtClean="0">
              <a:solidFill>
                <a:srgbClr val="004494"/>
              </a:solidFill>
            </a:endParaRPr>
          </a:p>
          <a:p>
            <a:pPr eaLnBrk="1" hangingPunct="1">
              <a:lnSpc>
                <a:spcPts val="2400"/>
              </a:lnSpc>
              <a:defRPr/>
            </a:pPr>
            <a:endParaRPr lang="en-US" sz="1800" b="0" i="1" dirty="0" smtClean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B42723-328D-4F1A-821D-75B922B10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A13B6-06C8-48C4-83CB-A92ADB892427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F14B96-5FA9-469B-AAA7-68BB3F32E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A2726C-C8BC-4F1C-B280-75D0C25B01B7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1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85A56D-A3B3-45E2-BF4A-946CB73C1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906DDE-7F40-4BB7-BCDE-9224D29F8F31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51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2677E-4977-46A7-BBD3-5ABAEFCD0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A24AB5-E173-4A97-A0A2-F432017AEB68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2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D1A76-A61E-4D35-9456-BC605C157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F77D70-AFB9-44C2-B706-4EC3079EDB42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1F493-B26D-4C18-A843-E7E6DE4FC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CD3486-78F9-4E3E-938C-5747E210C366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4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5C20EE-E017-421C-8E4B-358FC94E2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CCCC4-FB03-4F69-B2FE-996BDECE4F3B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4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855435-114E-43F6-BC95-DD3008C11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3BFEAA-25E5-4CE8-8FA4-1960022EF19B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52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04494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D22080F-62A2-464A-9919-24810E1CE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04494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B34008-BDAE-4288-83A5-ADAA7C595453}" type="datetime3">
              <a:rPr lang="en-US" altLang="en-US"/>
              <a:pPr>
                <a:defRPr/>
              </a:pPr>
              <a:t>22 March 2016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anose="020B0600070205080204" pitchFamily="34" charset="-128"/>
          <a:cs typeface="MS PGothic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defRPr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•"/>
        <a:defRPr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anose="05000000000000000000" pitchFamily="2" charset="2"/>
        <a:buChar char="§"/>
        <a:defRPr sz="1600"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anose="020B0604030504040204" pitchFamily="34" charset="0"/>
        <a:buChar char="–"/>
        <a:defRPr sz="1600">
          <a:solidFill>
            <a:srgbClr val="004494"/>
          </a:solidFill>
          <a:latin typeface="Verdana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5.xml"/><Relationship Id="rId3" Type="http://schemas.openxmlformats.org/officeDocument/2006/relationships/hyperlink" Target="file:///C:\GuidosToolbox\GuidosToolbox_Manual.pdf" TargetMode="External"/><Relationship Id="rId7" Type="http://schemas.openxmlformats.org/officeDocument/2006/relationships/slide" Target="slide17.xml"/><Relationship Id="rId12" Type="http://schemas.openxmlformats.org/officeDocument/2006/relationships/slide" Target="slide2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3.xml"/><Relationship Id="rId5" Type="http://schemas.openxmlformats.org/officeDocument/2006/relationships/slide" Target="slide15.xml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nef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file:///C:\GuidosToolbox\GuidosToolbox_Manual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penev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qg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sri.com/software/arcg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xelisvis.com/ProductsServices/ENVI/ENVI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qgis.org/1.8/en/docs/gentle_gis_introduction/" TargetMode="External"/><Relationship Id="rId2" Type="http://schemas.openxmlformats.org/officeDocument/2006/relationships/hyperlink" Target="https://www.nrcan.gc.ca/sites/www.nrcan.gc.ca/files/earthsciences/pdf/resource/tutor/fundam/pdf/fundamentals_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hyperlink" Target="file:///C:\GuidosToolbox\MSPAstandalone\MSPA_Guide.pdf" TargetMode="External"/><Relationship Id="rId7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hyperlink" Target="file:///C:\GuidosToolbox\GuidosToolbox_Manual.pdf" TargetMode="External"/><Relationship Id="rId10" Type="http://schemas.openxmlformats.org/officeDocument/2006/relationships/image" Target="../media/image5.png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MSPAstandalone\MSPA_Guid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GuidosToolbox\GuidosToolbox_Manu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g.org/" TargetMode="External"/><Relationship Id="rId2" Type="http://schemas.openxmlformats.org/officeDocument/2006/relationships/hyperlink" Target="http://en.wikipedia.org/wiki/European_Petroleum_Survey_Gro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050" y="1612900"/>
            <a:ext cx="4402138" cy="430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ＭＳ Ｐゴシック" charset="0"/>
              </a:rPr>
              <a:t>Joint Research Centre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0"/>
          </p:nvPr>
        </p:nvSpPr>
        <p:spPr>
          <a:xfrm>
            <a:off x="1162050" y="2416175"/>
            <a:ext cx="6191250" cy="303213"/>
          </a:xfrm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Verdana" panose="020B0604030504040204" pitchFamily="34" charset="0"/>
              </a:rPr>
              <a:t>The European Commission’s in-house science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1676400"/>
            <a:ext cx="69199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A5. Import/prepare proprietary/non-tiff images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6200" y="2667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Read/import images from data-subdirectories: </a:t>
            </a:r>
            <a:r>
              <a:rPr lang="en-US" altLang="en-US" sz="2400" b="1">
                <a:solidFill>
                  <a:srgbClr val="0000FF"/>
                </a:solidFill>
              </a:rPr>
              <a:t>bil, erdas, arc</a:t>
            </a:r>
            <a:r>
              <a:rPr lang="en-US" altLang="en-US" sz="2400" b="1"/>
              <a:t>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b="1"/>
              <a:t>Read/import your own images …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6B1F3A-E98E-4BD5-B5AB-5F53AFFC6464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8060DA-154E-40E3-A053-B39E0F33C44D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10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5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22536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22537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906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A6. Batch-process (MSPA, Mov.Window, Fragmentation, etc.)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EA918-888B-4A3A-A901-08AACFF513D2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DA259D-76E9-42FA-8540-39AB8A8E7576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11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8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23562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23563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6200" y="1958975"/>
            <a:ext cx="9158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/>
              <a:t>Start GuidosToolbox. File </a:t>
            </a:r>
            <a:r>
              <a:rPr lang="en-US" altLang="en-US" b="1" i="1"/>
              <a:t>→</a:t>
            </a:r>
            <a:r>
              <a:rPr lang="en-US" altLang="en-US" sz="2400" b="1"/>
              <a:t> Batch Process </a:t>
            </a:r>
            <a:r>
              <a:rPr lang="en-US" altLang="en-US" b="1" i="1"/>
              <a:t>→</a:t>
            </a:r>
            <a:r>
              <a:rPr lang="en-US" altLang="en-US" sz="2400" b="1"/>
              <a:t> MSPA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/>
              <a:t>Browse to directory </a:t>
            </a:r>
            <a:r>
              <a:rPr lang="en-US" altLang="en-US" sz="2400" b="1">
                <a:solidFill>
                  <a:srgbClr val="0000FF"/>
                </a:solidFill>
              </a:rPr>
              <a:t>batch/&lt;subdir&gt;/</a:t>
            </a:r>
            <a:r>
              <a:rPr lang="en-US" altLang="en-US" sz="2400" b="1"/>
              <a:t> and select all images 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/>
              <a:t>Process with default MSPA settings (+ statistics), kernel,</a:t>
            </a:r>
            <a:br>
              <a:rPr lang="en-US" altLang="en-US" sz="2400" b="1"/>
            </a:br>
            <a:r>
              <a:rPr lang="en-US" altLang="en-US" sz="2400" b="1"/>
              <a:t>fragmentation type, recode setting, …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76200" y="4559300"/>
            <a:ext cx="584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/>
              <a:t>Read image </a:t>
            </a:r>
            <a:r>
              <a:rPr lang="en-US" altLang="en-US" sz="2400" b="1">
                <a:solidFill>
                  <a:srgbClr val="0000FF"/>
                </a:solidFill>
              </a:rPr>
              <a:t>largeWin.tif</a:t>
            </a:r>
            <a:endParaRPr lang="en-US" altLang="en-US" sz="2400" b="1"/>
          </a:p>
          <a:p>
            <a:pPr eaLnBrk="1" hangingPunct="1">
              <a:lnSpc>
                <a:spcPct val="150000"/>
              </a:lnSpc>
              <a:buFontTx/>
              <a:buAutoNum type="alphaLcParenR" startAt="2"/>
            </a:pPr>
            <a:r>
              <a:rPr lang="en-US" altLang="en-US" sz="2400" b="1"/>
              <a:t>Obtain image information</a:t>
            </a:r>
          </a:p>
          <a:p>
            <a:pPr eaLnBrk="1" hangingPunct="1">
              <a:lnSpc>
                <a:spcPct val="150000"/>
              </a:lnSpc>
              <a:buFontTx/>
              <a:buAutoNum type="alphaLcParenR" startAt="2"/>
            </a:pPr>
            <a:r>
              <a:rPr lang="en-US" altLang="en-US" sz="2400" b="1"/>
              <a:t>Process with default MSPA settings</a:t>
            </a:r>
          </a:p>
        </p:txBody>
      </p:sp>
      <p:sp>
        <p:nvSpPr>
          <p:cNvPr id="23561" name="Text Box 5"/>
          <p:cNvSpPr txBox="1">
            <a:spLocks noChangeArrowheads="1"/>
          </p:cNvSpPr>
          <p:nvPr/>
        </p:nvSpPr>
        <p:spPr bwMode="auto">
          <a:xfrm>
            <a:off x="76200" y="4078288"/>
            <a:ext cx="750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(Optional): Process large image using MSPA-tiling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6200" y="1752600"/>
            <a:ext cx="510539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B1: </a:t>
            </a:r>
            <a:r>
              <a:rPr lang="en-US" altLang="en-US" sz="2400" b="1" dirty="0">
                <a:solidFill>
                  <a:srgbClr val="FF6600"/>
                </a:solidFill>
                <a:hlinkClick r:id="rId2" action="ppaction://hlinksldjump"/>
              </a:rPr>
              <a:t>Label Objects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</a:t>
            </a:r>
            <a:r>
              <a:rPr lang="en-US" altLang="en-US" sz="2400" b="1" dirty="0" smtClean="0">
                <a:hlinkClick r:id="rId3" action="ppaction://hlinkfile"/>
              </a:rPr>
              <a:t>24</a:t>
            </a:r>
            <a:r>
              <a:rPr lang="en-US" altLang="en-US" sz="2400" b="1" dirty="0" smtClean="0"/>
              <a:t>)</a:t>
            </a:r>
            <a:endParaRPr lang="en-US" altLang="en-US" sz="2400" b="1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B2: </a:t>
            </a:r>
            <a:r>
              <a:rPr lang="en-US" altLang="en-US" sz="2400" b="1" dirty="0">
                <a:solidFill>
                  <a:srgbClr val="FF6600"/>
                </a:solidFill>
                <a:hlinkClick r:id="rId4" action="ppaction://hlinksldjump"/>
              </a:rPr>
              <a:t>Euclidean Distance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</a:t>
            </a:r>
            <a:r>
              <a:rPr lang="en-US" altLang="en-US" sz="2400" b="1" dirty="0" smtClean="0">
                <a:hlinkClick r:id="rId3" action="ppaction://hlinkfile"/>
              </a:rPr>
              <a:t>24</a:t>
            </a:r>
            <a:r>
              <a:rPr lang="en-US" altLang="en-US" sz="2400" b="1" dirty="0" smtClean="0"/>
              <a:t>)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B3: </a:t>
            </a:r>
            <a:r>
              <a:rPr lang="en-US" altLang="en-US" sz="2400" b="1" dirty="0">
                <a:solidFill>
                  <a:srgbClr val="FF6600"/>
                </a:solidFill>
                <a:hlinkClick r:id="rId5" action="ppaction://hlinksldjump"/>
              </a:rPr>
              <a:t>Influence Zones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</a:t>
            </a:r>
            <a:r>
              <a:rPr lang="en-US" altLang="en-US" sz="2400" b="1" dirty="0" smtClean="0">
                <a:hlinkClick r:id="rId3" action="ppaction://hlinkfile"/>
              </a:rPr>
              <a:t>25</a:t>
            </a:r>
            <a:r>
              <a:rPr lang="en-US" altLang="en-US" sz="2400" b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B4: </a:t>
            </a:r>
            <a:r>
              <a:rPr lang="en-US" altLang="en-US" sz="2400" b="1" dirty="0">
                <a:solidFill>
                  <a:srgbClr val="FF6600"/>
                </a:solidFill>
                <a:hlinkClick r:id="rId6" action="ppaction://hlinksldjump"/>
              </a:rPr>
              <a:t>Proximity</a:t>
            </a: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/>
              <a:t>(</a:t>
            </a:r>
            <a:r>
              <a:rPr lang="en-US" altLang="en-US" sz="2400" b="1" dirty="0">
                <a:hlinkClick r:id="rId3" action="ppaction://hlinkfile"/>
              </a:rPr>
              <a:t>p. 26</a:t>
            </a:r>
            <a:r>
              <a:rPr lang="en-US" altLang="en-US" sz="2400" b="1" dirty="0" smtClean="0"/>
              <a:t>)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FF6600"/>
                </a:solidFill>
              </a:rPr>
              <a:t>B5: </a:t>
            </a:r>
            <a:r>
              <a:rPr lang="en-US" altLang="en-US" sz="2400" b="1" dirty="0">
                <a:solidFill>
                  <a:srgbClr val="FF6600"/>
                </a:solidFill>
                <a:hlinkClick r:id="rId7" action="ppaction://hlinksldjump"/>
              </a:rPr>
              <a:t>Fragmentation</a:t>
            </a: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</a:t>
            </a:r>
            <a:r>
              <a:rPr lang="en-US" altLang="en-US" sz="2400" b="1" dirty="0" smtClean="0">
                <a:hlinkClick r:id="rId3" action="ppaction://hlinkfile"/>
              </a:rPr>
              <a:t>19</a:t>
            </a:r>
            <a:r>
              <a:rPr lang="en-US" altLang="en-US" sz="2400" b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B6: </a:t>
            </a:r>
            <a:r>
              <a:rPr lang="en-US" altLang="en-US" sz="2400" b="1" dirty="0">
                <a:solidFill>
                  <a:srgbClr val="FF6600"/>
                </a:solidFill>
                <a:hlinkClick r:id="rId8" action="ppaction://hlinksldjump"/>
              </a:rPr>
              <a:t>Cost Analysis </a:t>
            </a:r>
            <a:r>
              <a:rPr lang="en-US" altLang="en-US" sz="2400" b="1" dirty="0"/>
              <a:t>(</a:t>
            </a:r>
            <a:r>
              <a:rPr lang="en-US" altLang="en-US" sz="2400" b="1" dirty="0">
                <a:hlinkClick r:id="rId3" action="ppaction://hlinkfile"/>
              </a:rPr>
              <a:t>p. 27</a:t>
            </a:r>
            <a:r>
              <a:rPr lang="en-US" altLang="en-US" sz="2400" b="1" dirty="0" smtClean="0"/>
              <a:t>)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FF6600"/>
                </a:solidFill>
              </a:rPr>
              <a:t>B7: </a:t>
            </a:r>
            <a:r>
              <a:rPr lang="en-US" altLang="en-US" sz="2400" b="1" dirty="0" smtClean="0">
                <a:solidFill>
                  <a:srgbClr val="FF6600"/>
                </a:solidFill>
                <a:hlinkClick r:id="rId9" action="ppaction://hlinksldjump"/>
              </a:rPr>
              <a:t>Landscape Mosaic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</a:t>
            </a:r>
            <a:r>
              <a:rPr lang="en-US" altLang="en-US" sz="2400" b="1" dirty="0" smtClean="0">
                <a:hlinkClick r:id="rId3" action="ppaction://hlinkfile"/>
              </a:rPr>
              <a:t>15</a:t>
            </a:r>
            <a:r>
              <a:rPr lang="en-US" altLang="en-US" sz="2400" b="1" dirty="0" smtClean="0"/>
              <a:t>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F602C6-E015-41F6-AFDB-8494EC519982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48AE01-4622-4CE8-9B4D-BFA7105B1B8F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12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2" name="Group 1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4583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4584" name="Picture 4" descr="Guidos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801" y="1752600"/>
            <a:ext cx="4190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B8: </a:t>
            </a:r>
            <a:r>
              <a:rPr lang="en-US" altLang="en-US" sz="2400" b="1" dirty="0">
                <a:solidFill>
                  <a:srgbClr val="FF6600"/>
                </a:solidFill>
                <a:hlinkClick r:id="rId11" action="ppaction://hlinksldjump"/>
              </a:rPr>
              <a:t>Contortion</a:t>
            </a: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/>
              <a:t>(</a:t>
            </a:r>
            <a:r>
              <a:rPr lang="en-US" altLang="en-US" sz="2400" b="1" dirty="0">
                <a:hlinkClick r:id="rId3" action="ppaction://hlinkfile"/>
              </a:rPr>
              <a:t>p. 29</a:t>
            </a:r>
            <a:r>
              <a:rPr lang="en-US" altLang="en-US" sz="2400" b="1" dirty="0"/>
              <a:t>)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FF6600"/>
                </a:solidFill>
              </a:rPr>
              <a:t>B9</a:t>
            </a:r>
            <a:r>
              <a:rPr lang="en-US" altLang="en-US" sz="2400" b="1" dirty="0">
                <a:solidFill>
                  <a:srgbClr val="FF6600"/>
                </a:solidFill>
              </a:rPr>
              <a:t>: </a:t>
            </a:r>
            <a:r>
              <a:rPr lang="en-US" altLang="en-US" sz="2400" b="1" dirty="0">
                <a:solidFill>
                  <a:srgbClr val="FF6600"/>
                </a:solidFill>
                <a:hlinkClick r:id="rId12" action="ppaction://hlinksldjump"/>
              </a:rPr>
              <a:t>Change</a:t>
            </a: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 smtClean="0"/>
              <a:t>(</a:t>
            </a:r>
            <a:r>
              <a:rPr lang="en-US" altLang="en-US" sz="2400" b="1" dirty="0">
                <a:hlinkClick r:id="rId3" action="ppaction://hlinkfile"/>
              </a:rPr>
              <a:t>p. 30</a:t>
            </a:r>
            <a:r>
              <a:rPr lang="en-US" altLang="en-US" sz="2400" b="1" dirty="0"/>
              <a:t>)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B10: </a:t>
            </a:r>
            <a:r>
              <a:rPr lang="en-US" altLang="en-US" sz="2400" b="1" dirty="0">
                <a:solidFill>
                  <a:srgbClr val="FF6600"/>
                </a:solidFill>
                <a:hlinkClick r:id="rId13" action="ppaction://hlinksldjump"/>
              </a:rPr>
              <a:t>Network</a:t>
            </a: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/>
              <a:t>(</a:t>
            </a:r>
            <a:r>
              <a:rPr lang="en-US" altLang="en-US" sz="2400" b="1" dirty="0">
                <a:hlinkClick r:id="rId3" action="ppaction://hlinkfile"/>
              </a:rPr>
              <a:t>p. 17</a:t>
            </a:r>
            <a:r>
              <a:rPr lang="en-US" altLang="en-US" sz="2400" b="1" dirty="0"/>
              <a:t>)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6200" y="1752600"/>
            <a:ext cx="3926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B1. Label Objects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24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76200" y="2438400"/>
            <a:ext cx="8580438" cy="2862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/>
              <a:t>Read Image </a:t>
            </a:r>
            <a:r>
              <a:rPr lang="en-US" altLang="en-US" sz="2400" b="1" i="1" dirty="0"/>
              <a:t>→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input.tif</a:t>
            </a:r>
            <a:r>
              <a:rPr lang="en-US" altLang="en-US" sz="2400" b="1" dirty="0" smtClean="0"/>
              <a:t>, </a:t>
            </a:r>
          </a:p>
          <a:p>
            <a:pPr eaLnBrk="1" hangingPunct="1">
              <a:defRPr/>
            </a:pPr>
            <a:endParaRPr lang="en-US" altLang="en-US" sz="2400" b="1" dirty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</a:t>
            </a:r>
            <a:r>
              <a:rPr lang="en-US" altLang="en-US" sz="2400" b="1" dirty="0">
                <a:solidFill>
                  <a:srgbClr val="C00000"/>
                </a:solidFill>
              </a:rPr>
              <a:t>Analysis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Distance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Label Objects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  </a:t>
            </a:r>
            <a:endParaRPr lang="en-US" altLang="en-US" sz="2400" b="1" i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Change thresholds for </a:t>
            </a:r>
            <a:r>
              <a:rPr lang="en-US" altLang="en-US" sz="2400" b="1" i="1" dirty="0" err="1" smtClean="0"/>
              <a:t>FGConnectivity</a:t>
            </a:r>
            <a:r>
              <a:rPr lang="en-US" altLang="en-US" sz="2400" b="1" i="1" dirty="0" smtClean="0"/>
              <a:t> </a:t>
            </a:r>
            <a:r>
              <a:rPr lang="en-US" altLang="en-US" sz="2400" b="1" dirty="0" smtClean="0"/>
              <a:t>and</a:t>
            </a:r>
            <a:r>
              <a:rPr lang="en-US" altLang="en-US" sz="2400" b="1" i="1" dirty="0" smtClean="0"/>
              <a:t> </a:t>
            </a:r>
            <a:r>
              <a:rPr lang="en-US" altLang="en-US" sz="2400" b="1" i="1" dirty="0" err="1"/>
              <a:t>EdgeWidth</a:t>
            </a:r>
            <a:r>
              <a:rPr lang="en-US" altLang="en-US" sz="2400" b="1" i="1" dirty="0"/>
              <a:t> </a:t>
            </a:r>
            <a:endParaRPr lang="en-US" altLang="en-US" sz="2400" b="1" i="1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Read pixel values &amp; features in the information/title bar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Play with the Zoom mode and the zoom factors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FC7BC4-858A-4B81-96D6-BBE41C1C5C45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15D54D-CD27-438C-B490-1548C9DEF046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13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4662488" y="1905000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Important: meaningful distance</a:t>
            </a:r>
            <a:b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measures require equal area projection! </a:t>
            </a:r>
          </a:p>
        </p:txBody>
      </p: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5609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5610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4730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B2. Euclidean Distance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24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2514600"/>
            <a:ext cx="9237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input.tif</a:t>
            </a:r>
            <a:endParaRPr lang="en-US" altLang="en-US" sz="2400" b="1" i="1" dirty="0" smtClean="0"/>
          </a:p>
          <a:p>
            <a:pPr eaLnBrk="1" hangingPunct="1">
              <a:defRPr/>
            </a:pPr>
            <a:endParaRPr lang="en-US" altLang="en-US" sz="2400" b="1" i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Distance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Euclidean Distance</a:t>
            </a:r>
          </a:p>
          <a:p>
            <a:pPr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 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Activate distance ranges and change thresholds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Check GuidosToolbox Manual for distance values: </a:t>
            </a:r>
            <a:r>
              <a:rPr lang="en-US" altLang="en-US" sz="2400" b="1" i="1" dirty="0" err="1" smtClean="0">
                <a:cs typeface="Arial" panose="020B0604020202020204" pitchFamily="34" charset="0"/>
              </a:rPr>
              <a:t>adb</a:t>
            </a:r>
            <a:r>
              <a:rPr lang="en-US" altLang="en-US" sz="2400" b="1" i="1" dirty="0" smtClean="0">
                <a:cs typeface="Arial" panose="020B0604020202020204" pitchFamily="34" charset="0"/>
              </a:rPr>
              <a:t>, </a:t>
            </a:r>
            <a:r>
              <a:rPr lang="en-US" altLang="en-US" sz="2400" b="1" i="1" dirty="0" err="1" smtClean="0">
                <a:cs typeface="Arial" panose="020B0604020202020204" pitchFamily="34" charset="0"/>
              </a:rPr>
              <a:t>adf</a:t>
            </a:r>
            <a:r>
              <a:rPr lang="en-US" altLang="en-US" sz="2400" b="1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(Optional: Save as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KML</a:t>
            </a:r>
            <a:r>
              <a:rPr lang="en-US" altLang="en-US" sz="2400" b="1" dirty="0" smtClean="0">
                <a:cs typeface="Arial" panose="020B0604020202020204" pitchFamily="34" charset="0"/>
              </a:rPr>
              <a:t> and display it in Google Earth)</a:t>
            </a:r>
          </a:p>
          <a:p>
            <a:pPr eaLnBrk="1" hangingPunct="1">
              <a:defRPr/>
            </a:pPr>
            <a:endParaRPr lang="en-US" altLang="en-US" sz="2400" b="1" dirty="0" smtClean="0">
              <a:cs typeface="Arial" panose="020B0604020202020204" pitchFamily="34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70A3A5-612A-4703-8713-1CA9FA2CAED0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3AD0B6-6973-4FF0-AC8A-47C331D6C284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14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4662488" y="1905000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Important: meaningful distance</a:t>
            </a:r>
            <a:b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measures require equal area projection! </a:t>
            </a:r>
          </a:p>
        </p:txBody>
      </p:sp>
      <p:grpSp>
        <p:nvGrpSpPr>
          <p:cNvPr id="26632" name="Group 10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6633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6634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4249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B3. Influence Zones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25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76200" y="2514600"/>
            <a:ext cx="9067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input.tif</a:t>
            </a:r>
            <a:endParaRPr lang="en-US" altLang="en-US" sz="2400" b="1" i="1" dirty="0" smtClean="0"/>
          </a:p>
          <a:p>
            <a:pPr eaLnBrk="1" hangingPunct="1">
              <a:defRPr/>
            </a:pPr>
            <a:endParaRPr lang="en-US" altLang="en-US" sz="2400" b="1" i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Distance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Segm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.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Influence Zones</a:t>
            </a:r>
          </a:p>
          <a:p>
            <a:pPr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Change thresholds for </a:t>
            </a:r>
            <a:r>
              <a:rPr lang="en-US" altLang="en-US" sz="2400" b="1" i="1" dirty="0" err="1"/>
              <a:t>FGconnectivity</a:t>
            </a:r>
            <a:r>
              <a:rPr lang="en-US" altLang="en-US" sz="2400" b="1" i="1" dirty="0"/>
              <a:t>, </a:t>
            </a:r>
            <a:r>
              <a:rPr lang="en-US" altLang="en-US" sz="2400" b="1" i="1" dirty="0" err="1"/>
              <a:t>EdgeWidth</a:t>
            </a:r>
            <a:r>
              <a:rPr lang="en-US" altLang="en-US" sz="2400" b="1" i="1" dirty="0"/>
              <a:t> </a:t>
            </a:r>
            <a:endParaRPr lang="en-US" altLang="en-US" sz="2400" b="1" i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Play with buffer zones inside/outside</a:t>
            </a:r>
            <a:endParaRPr lang="en-US" altLang="en-US" sz="24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Read pixel values &amp; features in the information/title bar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Play with the Zoom mode and the zoom factors</a:t>
            </a:r>
          </a:p>
          <a:p>
            <a:pPr eaLnBrk="1" hangingPunct="1">
              <a:buFont typeface="Verdana" panose="020B0604030504040204" pitchFamily="34" charset="0"/>
              <a:buNone/>
              <a:defRPr/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(Optional: Save as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KML</a:t>
            </a:r>
            <a:r>
              <a:rPr lang="en-US" altLang="en-US" sz="2400" b="1" dirty="0" smtClean="0">
                <a:cs typeface="Arial" panose="020B0604020202020204" pitchFamily="34" charset="0"/>
              </a:rPr>
              <a:t> and display it in Google Earth)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12051C-DA39-42C3-9A95-67FF4C3696DF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620BDC-EF05-4C07-9361-2AF5FB2B9C4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15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662488" y="1905000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Important: meaningful distance</a:t>
            </a:r>
            <a:b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measures require equal area projection! </a:t>
            </a:r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7657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7658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331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B3.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Proximity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26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76200" y="2514600"/>
            <a:ext cx="9067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input.tif</a:t>
            </a:r>
            <a:endParaRPr lang="en-US" altLang="en-US" sz="2400" b="1" i="1" dirty="0" smtClean="0"/>
          </a:p>
          <a:p>
            <a:pPr eaLnBrk="1" hangingPunct="1">
              <a:defRPr/>
            </a:pPr>
            <a:endParaRPr lang="en-US" altLang="en-US" sz="2400" b="1" i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Distance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Segm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.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Proximity</a:t>
            </a:r>
          </a:p>
          <a:p>
            <a:pPr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Change thresholds for </a:t>
            </a:r>
            <a:r>
              <a:rPr lang="en-US" altLang="en-US" sz="2400" b="1" i="1" dirty="0" err="1"/>
              <a:t>FGconnectivity</a:t>
            </a:r>
            <a:r>
              <a:rPr lang="en-US" altLang="en-US" sz="2400" b="1" i="1" dirty="0"/>
              <a:t>, </a:t>
            </a:r>
            <a:r>
              <a:rPr lang="en-US" altLang="en-US" sz="2400" b="1" i="1" dirty="0" err="1"/>
              <a:t>EdgeWidth</a:t>
            </a:r>
            <a:r>
              <a:rPr lang="en-US" altLang="en-US" sz="2400" b="1" i="1" dirty="0"/>
              <a:t> </a:t>
            </a:r>
            <a:endParaRPr lang="en-US" altLang="en-US" sz="2400" b="1" i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Play with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CoreZone</a:t>
            </a:r>
            <a:r>
              <a:rPr lang="en-US" altLang="en-US" sz="2400" b="1" dirty="0" smtClean="0">
                <a:cs typeface="Arial" panose="020B0604020202020204" pitchFamily="34" charset="0"/>
              </a:rPr>
              <a:t> buffer and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Prox_max</a:t>
            </a:r>
            <a:endParaRPr lang="en-US" altLang="en-US" sz="24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Read pixel values &amp; features in the information/title bar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Play with the Zoom mode and </a:t>
            </a:r>
            <a:r>
              <a:rPr lang="en-US" altLang="en-US" sz="2400" b="1" dirty="0" smtClean="0"/>
              <a:t>check watershed pixels</a:t>
            </a:r>
            <a:endParaRPr lang="en-US" altLang="en-US" sz="2400" b="1" dirty="0"/>
          </a:p>
          <a:p>
            <a:pPr eaLnBrk="1" hangingPunct="1">
              <a:buFont typeface="Verdana" panose="020B0604030504040204" pitchFamily="34" charset="0"/>
              <a:buNone/>
              <a:defRPr/>
            </a:pPr>
            <a:endParaRPr lang="en-US" altLang="en-US" sz="2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 smtClean="0">
                <a:cs typeface="Arial" panose="020B0604020202020204" pitchFamily="34" charset="0"/>
              </a:rPr>
              <a:t>(Optional: Save as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KML</a:t>
            </a:r>
            <a:r>
              <a:rPr lang="en-US" altLang="en-US" sz="2400" b="1" dirty="0" smtClean="0">
                <a:cs typeface="Arial" panose="020B0604020202020204" pitchFamily="34" charset="0"/>
              </a:rPr>
              <a:t> and display it in Google Earth)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12051C-DA39-42C3-9A95-67FF4C3696DF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620BDC-EF05-4C07-9361-2AF5FB2B9C4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662488" y="1905000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Important: meaningful distance</a:t>
            </a:r>
            <a:b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measures require equal area projection! </a:t>
            </a:r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7657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7658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14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4046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B5.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Fragmentation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19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2438400"/>
            <a:ext cx="887294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Read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mage </a:t>
            </a:r>
            <a:r>
              <a:rPr lang="en-US" altLang="en-US" sz="2400" b="1" i="1" dirty="0"/>
              <a:t>→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Generic: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inputzz.tif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   Difference to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input.tif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en-US" sz="24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Image Analysis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Fragmentation 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Map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Entropy</a:t>
            </a:r>
          </a:p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Image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Analysis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Fragmentation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Map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Contagion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Image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Analysis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Fragmentation 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Index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Hypsometry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defRPr/>
            </a:pPr>
            <a:endParaRPr lang="en-US" altLang="en-US" sz="2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Difference of Entropy, Contagion, Hypsometry?</a:t>
            </a:r>
          </a:p>
          <a:p>
            <a:pPr marL="342900" indent="-342900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Activate Fragmentation range and change the thresholds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AB0EE9-437E-4F89-989C-7E8C3CAEBE56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6A8447-255E-4CF2-8BF6-4FAA9AB8A3A9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17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9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8680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8681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1905000"/>
            <a:ext cx="85104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3200" b="1" dirty="0" smtClean="0"/>
              <a:t> </a:t>
            </a:r>
            <a:r>
              <a:rPr lang="en-US" altLang="en-US" sz="2400" b="1" dirty="0" smtClean="0"/>
              <a:t>Generic: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mask.tif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Autostretch</a:t>
            </a:r>
            <a:r>
              <a:rPr lang="en-US" altLang="en-US" sz="2400" b="1" dirty="0" smtClean="0"/>
              <a:t>, Image Info</a:t>
            </a:r>
            <a:endParaRPr lang="en-US" altLang="en-US" sz="2400" b="1" i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err="1" smtClean="0">
                <a:solidFill>
                  <a:srgbClr val="C00000"/>
                </a:solidFill>
              </a:rPr>
              <a:t>IAnalysis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Cost → Cost Map A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mask_marker.tif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General Tools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Original Image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err="1">
                <a:solidFill>
                  <a:srgbClr val="C00000"/>
                </a:solidFill>
              </a:rPr>
              <a:t>IAnalysis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Cost → Cost Map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AB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mask_marker.tif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Play with Zoom mode and cost ranges (i.e. 5041/6500)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General Tools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Original Image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err="1">
                <a:solidFill>
                  <a:srgbClr val="C00000"/>
                </a:solidFill>
              </a:rPr>
              <a:t>IAnalysis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Cost → Cost Map AB</a:t>
            </a:r>
            <a:r>
              <a:rPr lang="en-US" altLang="en-US" sz="2400" b="1" dirty="0"/>
              <a:t>: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mask_marker_river.tif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err="1">
                <a:solidFill>
                  <a:srgbClr val="C00000"/>
                </a:solidFill>
              </a:rPr>
              <a:t>IAnalysis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Cost → Cost Map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mask_marker_river.tif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1600200"/>
            <a:ext cx="945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B6: Cost Analysis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25A00-555E-420E-8F67-F78A3932D1E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7562A-2491-4331-9615-5038B11A1BC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18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2776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277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6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2046506"/>
            <a:ext cx="93201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3200" b="1" dirty="0" smtClean="0"/>
              <a:t> </a:t>
            </a:r>
            <a:r>
              <a:rPr lang="en-US" altLang="en-US" sz="2400" b="1" dirty="0" smtClean="0"/>
              <a:t>GeoTiff: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clc.tif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Autostretch</a:t>
            </a:r>
            <a:r>
              <a:rPr lang="en-US" altLang="en-US" sz="2400" b="1" dirty="0" smtClean="0"/>
              <a:t>, Image Info</a:t>
            </a:r>
            <a:endParaRPr lang="en-US" altLang="en-US" sz="2400" b="1" i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G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eneral Tools </a:t>
            </a:r>
            <a:r>
              <a:rPr lang="en-US" altLang="en-US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Preprocessing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Reproject for GE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/>
              <a:t>Read Image </a:t>
            </a:r>
            <a:r>
              <a:rPr lang="en-US" altLang="en-US" sz="2400" b="1" i="1" dirty="0"/>
              <a:t>→</a:t>
            </a:r>
            <a:r>
              <a:rPr lang="en-US" altLang="en-US" sz="3200" b="1" dirty="0"/>
              <a:t> </a:t>
            </a:r>
            <a:r>
              <a:rPr lang="en-US" altLang="en-US" sz="2400" b="1" dirty="0"/>
              <a:t>GeoTiff: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clc_EPSG4326.tif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Autostretch</a:t>
            </a:r>
            <a:endParaRPr lang="en-US" altLang="en-US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General Tools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Preprocessing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Add 1 Byte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err="1" smtClean="0">
                <a:solidFill>
                  <a:srgbClr val="C00000"/>
                </a:solidFill>
              </a:rPr>
              <a:t>IAnalysis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Cost → Cost Map AB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clc_EPSG4326_marker.tif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400" b="1" dirty="0" smtClean="0"/>
          </a:p>
          <a:p>
            <a:pPr eaLnBrk="1" hangingPunct="1">
              <a:defRPr/>
            </a:pPr>
            <a:r>
              <a:rPr lang="en-US" altLang="en-US" sz="2400" b="1" dirty="0" smtClean="0"/>
              <a:t>Play with Zoom mode and cost ranges (i.e., 18000|22000)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1600200"/>
            <a:ext cx="945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B6: Cost Analysis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25A00-555E-420E-8F67-F78A3932D1E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7562A-2491-4331-9615-5038B11A1BC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19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2776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277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51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761595-E378-4F19-BA11-4EA4650A0B31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6B3902-92FC-46C0-83E2-90CC53486E43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90488" y="1679575"/>
            <a:ext cx="8962931" cy="384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414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/>
              <a:t>           The workshop will address the following topics:</a:t>
            </a:r>
          </a:p>
          <a:p>
            <a:pPr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/>
              <a:t>1) Introduction and motivation for new ways of pattern analysis</a:t>
            </a: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/>
              <a:t>2) MSPA: Morphological Spatial Pattern Analysis</a:t>
            </a:r>
            <a:br>
              <a:rPr lang="en-US" altLang="en-US" sz="2200" b="1" dirty="0"/>
            </a:br>
            <a:r>
              <a:rPr lang="en-US" altLang="en-US" sz="2200" b="1" dirty="0"/>
              <a:t>3) GuidosToolbox: program features and processing options</a:t>
            </a:r>
            <a:br>
              <a:rPr lang="en-US" altLang="en-US" sz="2200" b="1" dirty="0"/>
            </a:br>
            <a:r>
              <a:rPr lang="en-US" altLang="en-US" sz="2200" b="1" dirty="0">
                <a:solidFill>
                  <a:srgbClr val="009900"/>
                </a:solidFill>
              </a:rPr>
              <a:t>4) Hands-On examples using a training data set: </a:t>
            </a:r>
          </a:p>
          <a:p>
            <a:pPr eaLnBrk="1">
              <a:lnSpc>
                <a:spcPct val="13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009900"/>
                </a:solidFill>
              </a:rPr>
              <a:t>   a) data preparation </a:t>
            </a:r>
            <a:br>
              <a:rPr lang="en-US" altLang="en-US" sz="2200" b="1" dirty="0">
                <a:solidFill>
                  <a:srgbClr val="009900"/>
                </a:solidFill>
              </a:rPr>
            </a:br>
            <a:r>
              <a:rPr lang="en-US" altLang="en-US" sz="2200" b="1" dirty="0">
                <a:solidFill>
                  <a:srgbClr val="009900"/>
                </a:solidFill>
              </a:rPr>
              <a:t>   </a:t>
            </a:r>
            <a:r>
              <a:rPr lang="en-US" altLang="en-US" sz="2200" b="1" dirty="0">
                <a:solidFill>
                  <a:srgbClr val="008000"/>
                </a:solidFill>
              </a:rPr>
              <a:t>b) MSPA, connectivity, fragmentation, contortion, mosaic, …</a:t>
            </a:r>
            <a:r>
              <a:rPr lang="en-US" altLang="en-US" sz="2200" b="1" dirty="0">
                <a:solidFill>
                  <a:srgbClr val="009900"/>
                </a:solidFill>
              </a:rPr>
              <a:t> </a:t>
            </a:r>
            <a:br>
              <a:rPr lang="en-US" altLang="en-US" sz="2200" b="1" dirty="0">
                <a:solidFill>
                  <a:srgbClr val="009900"/>
                </a:solidFill>
              </a:rPr>
            </a:br>
            <a:r>
              <a:rPr lang="en-US" altLang="en-US" sz="2200" b="1" dirty="0">
                <a:solidFill>
                  <a:srgbClr val="009900"/>
                </a:solidFill>
              </a:rPr>
              <a:t>   c) post-processing: exporting to GeoTiff, Google Earth </a:t>
            </a:r>
            <a:r>
              <a:rPr lang="en-US" altLang="en-US" sz="2200" b="1" dirty="0" smtClean="0">
                <a:solidFill>
                  <a:srgbClr val="009900"/>
                </a:solidFill>
              </a:rPr>
              <a:t>overlays</a:t>
            </a:r>
            <a:endParaRPr lang="en-US" altLang="en-US" sz="2200" b="1" dirty="0"/>
          </a:p>
        </p:txBody>
      </p: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103188" y="990600"/>
            <a:ext cx="4087812" cy="412750"/>
            <a:chOff x="103396" y="990600"/>
            <a:chExt cx="4087603" cy="412528"/>
          </a:xfrm>
        </p:grpSpPr>
        <p:sp>
          <p:nvSpPr>
            <p:cNvPr id="14343" name="Text Box 18"/>
            <p:cNvSpPr txBox="1">
              <a:spLocks noChangeArrowheads="1"/>
            </p:cNvSpPr>
            <p:nvPr/>
          </p:nvSpPr>
          <p:spPr bwMode="auto">
            <a:xfrm>
              <a:off x="103396" y="990600"/>
              <a:ext cx="4087603" cy="41252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GuidosToolbox Workshop</a:t>
              </a:r>
            </a:p>
          </p:txBody>
        </p:sp>
        <p:pic>
          <p:nvPicPr>
            <p:cNvPr id="14344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" y="990600"/>
              <a:ext cx="381000" cy="39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2046506"/>
            <a:ext cx="8784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Save Image </a:t>
            </a:r>
            <a:r>
              <a:rPr lang="en-US" altLang="en-US" sz="2400" b="1" i="1" dirty="0" smtClean="0"/>
              <a:t>→</a:t>
            </a:r>
            <a:r>
              <a:rPr lang="en-US" altLang="en-US" sz="3200" b="1" dirty="0" smtClean="0"/>
              <a:t> </a:t>
            </a:r>
            <a:r>
              <a:rPr lang="en-US" altLang="en-US" sz="2400" b="1" dirty="0" smtClean="0"/>
              <a:t>GeoTiff   (if time also as </a:t>
            </a:r>
            <a:r>
              <a:rPr lang="en-US" altLang="en-US" sz="2400" b="1" dirty="0" err="1" smtClean="0"/>
              <a:t>kml</a:t>
            </a:r>
            <a:r>
              <a:rPr lang="en-US" altLang="en-US" sz="2400" b="1" dirty="0" smtClean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View </a:t>
            </a:r>
            <a:r>
              <a:rPr lang="en-US" altLang="en-US" sz="2400" b="1" dirty="0" err="1" smtClean="0"/>
              <a:t>kml</a:t>
            </a:r>
            <a:r>
              <a:rPr lang="en-US" altLang="en-US" sz="2400" b="1" dirty="0" smtClean="0"/>
              <a:t> file in Google Earth and other files in a GIS: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G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eneral Tools </a:t>
            </a:r>
            <a:r>
              <a:rPr lang="en-US" altLang="en-US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GIS SW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OpenEV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/QGIS  (ENVI, ARC,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etc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Load the following 4 files: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</a:rPr>
              <a:t>clc_EPSG4326 (_marker/_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costmapAB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-range/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data_geo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).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tif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/>
              <a:t>Switch between layers: compare cost ranges, data, LCP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1600200"/>
            <a:ext cx="945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B6: Cost Analysis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25A00-555E-420E-8F67-F78A3932D1E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7562A-2491-4331-9615-5038B11A1BC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20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2776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277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11502" y="1981200"/>
            <a:ext cx="925734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/>
              <a:t>Read Image </a:t>
            </a:r>
            <a:r>
              <a:rPr lang="en-US" altLang="en-US" sz="2400" b="1" i="1" dirty="0"/>
              <a:t>→</a:t>
            </a:r>
            <a:r>
              <a:rPr lang="en-US" altLang="en-US" sz="3200" b="1" dirty="0"/>
              <a:t> </a:t>
            </a:r>
            <a:r>
              <a:rPr lang="en-US" altLang="en-US" sz="2400" b="1" dirty="0"/>
              <a:t>GeoTiff: </a:t>
            </a:r>
            <a:r>
              <a:rPr lang="en-US" altLang="en-US" sz="2400" b="1" dirty="0" err="1">
                <a:solidFill>
                  <a:srgbClr val="0000FF"/>
                </a:solidFill>
              </a:rPr>
              <a:t>clc.tif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Autostretch</a:t>
            </a:r>
            <a:r>
              <a:rPr lang="en-US" altLang="en-US" sz="2400" b="1" dirty="0"/>
              <a:t>, Image Info</a:t>
            </a:r>
            <a:endParaRPr lang="en-US" altLang="en-US" sz="2400" b="1" i="1" dirty="0"/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General Tools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Preprocessing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Cost Marker Image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Move mouse in viewport and check messages below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(Zoom in), click on object and press Enter key or space bar</a:t>
            </a:r>
          </a:p>
          <a:p>
            <a:pPr eaLnBrk="1" hangingPunct="1">
              <a:defRPr/>
            </a:pPr>
            <a:endParaRPr lang="en-US" altLang="en-US" sz="2400" b="1" dirty="0" smtClean="0"/>
          </a:p>
          <a:p>
            <a:pPr eaLnBrk="1" hangingPunct="1">
              <a:defRPr/>
            </a:pPr>
            <a:r>
              <a:rPr lang="en-US" altLang="en-US" sz="2400" b="1" dirty="0" smtClean="0"/>
              <a:t>Follow the instructions to define the marker image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Load new cost marker image into GTB to verify your setup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(i.e.: A: [437, 1300], B: [733, 96], Missing: [537, 820</a:t>
            </a:r>
            <a:r>
              <a:rPr lang="en-US" altLang="en-US" sz="2400" b="1" dirty="0"/>
              <a:t>] )</a:t>
            </a:r>
            <a:br>
              <a:rPr lang="en-US" altLang="en-US" sz="2400" b="1" dirty="0"/>
            </a:br>
            <a:r>
              <a:rPr lang="en-US" altLang="en-US" sz="2400" b="1" dirty="0"/>
              <a:t>Read Image </a:t>
            </a:r>
            <a:r>
              <a:rPr lang="en-US" altLang="en-US" sz="2400" b="1" i="1" dirty="0"/>
              <a:t>→</a:t>
            </a:r>
            <a:r>
              <a:rPr lang="en-US" altLang="en-US" sz="3200" b="1" dirty="0"/>
              <a:t> </a:t>
            </a:r>
            <a:r>
              <a:rPr lang="en-US" altLang="en-US" sz="2400" b="1" dirty="0" err="1"/>
              <a:t>GeoTiff</a:t>
            </a:r>
            <a:r>
              <a:rPr lang="en-US" altLang="en-US" sz="2400" b="1" dirty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clc_marker.tif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Autostretch</a:t>
            </a:r>
            <a:r>
              <a:rPr lang="en-US" altLang="en-US" sz="2400" b="1" dirty="0"/>
              <a:t>, Image </a:t>
            </a:r>
            <a:r>
              <a:rPr lang="en-US" altLang="en-US" sz="2400" b="1" dirty="0" smtClean="0"/>
              <a:t>Info</a:t>
            </a:r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Note: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/>
              <a:t>if needed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use Recode </a:t>
            </a:r>
            <a:r>
              <a:rPr lang="en-US" altLang="en-US" sz="2400" b="1" dirty="0" smtClean="0"/>
              <a:t>to reassign resistance classes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and merge several classes into one class for Missing Data   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-76200" y="1600200"/>
            <a:ext cx="9459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B6: Cost Analysis: setup marker image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7, 27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25A00-555E-420E-8F67-F78A3932D1E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7562A-2491-4331-9615-5038B11A1BC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21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2776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277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7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4645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B7.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Landscape Mosaic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15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6200" y="2457450"/>
            <a:ext cx="897072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32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</a:t>
            </a:r>
            <a:r>
              <a:rPr lang="en-US" altLang="en-US" sz="3200" b="1" dirty="0" smtClean="0"/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clc.tif</a:t>
            </a:r>
            <a:endParaRPr lang="en-US" altLang="en-US" sz="2400" b="1" i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Preprocessing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Recode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3333FF"/>
                </a:solidFill>
              </a:rPr>
              <a:t>GTrecode_CLC.sav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input (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):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2400" b="1" dirty="0" smtClean="0"/>
              <a:t>griculture (1b),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N</a:t>
            </a:r>
            <a:r>
              <a:rPr lang="en-US" altLang="en-US" sz="2400" b="1" dirty="0" smtClean="0"/>
              <a:t>atural (2b),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D</a:t>
            </a:r>
            <a:r>
              <a:rPr lang="en-US" altLang="en-US" sz="2400" b="1" dirty="0" smtClean="0"/>
              <a:t>eveloped (3b) 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(optional: other (0b)); verify changes with: </a:t>
            </a:r>
            <a:r>
              <a:rPr lang="en-US" altLang="en-US" sz="2400" b="1" dirty="0">
                <a:solidFill>
                  <a:srgbClr val="C00000"/>
                </a:solidFill>
              </a:rPr>
              <a:t>Image Info </a:t>
            </a:r>
            <a:endParaRPr lang="en-US" altLang="en-US" sz="2400" b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Pattern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Moving Window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LM </a:t>
            </a:r>
            <a:endParaRPr lang="en-US" altLang="en-US" sz="2400" b="1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Test different window sizes (reset via Undo option)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Move mouse pointer in viewport and check the Manual on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page 15 for class values. 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56FD9B-42A4-40B4-BB2E-13C2BCEA5CE0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767B81-234C-4BAC-8A69-E2D6A5C138A8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7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0728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0729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6200" y="1798638"/>
            <a:ext cx="348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B8.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Contortion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29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52400" y="2362200"/>
            <a:ext cx="9231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input_small.tif</a:t>
            </a:r>
            <a:endParaRPr lang="en-US" altLang="en-US" sz="2400" b="1" i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Contortion</a:t>
            </a:r>
            <a:br>
              <a:rPr lang="en-US" altLang="en-US" sz="2400" b="1" dirty="0" smtClean="0">
                <a:solidFill>
                  <a:srgbClr val="C00000"/>
                </a:solidFill>
              </a:rPr>
            </a:br>
            <a:r>
              <a:rPr lang="en-US" altLang="en-US" sz="2400" b="1" dirty="0" smtClean="0">
                <a:solidFill>
                  <a:srgbClr val="C00000"/>
                </a:solidFill>
              </a:rPr>
              <a:t>  Contortion/Area or Contortion/Perimeter or Contortion</a:t>
            </a:r>
            <a:endParaRPr lang="en-US" altLang="en-US" sz="2400" b="1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Activate and play with Range division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Omitted objects? Reprocess smaller object sizes changing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MSPA parameter 2 </a:t>
            </a:r>
            <a:r>
              <a:rPr lang="en-US" altLang="en-US" sz="2400" b="1" i="1" dirty="0" err="1" smtClean="0"/>
              <a:t>EdgeWidth</a:t>
            </a:r>
            <a:r>
              <a:rPr lang="en-US" altLang="en-US" sz="2400" b="1" i="1" dirty="0" smtClean="0"/>
              <a:t> </a:t>
            </a:r>
            <a:r>
              <a:rPr lang="en-US" altLang="en-US" sz="2400" b="1" dirty="0" smtClean="0"/>
              <a:t>to 6 and 1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Zoom in and check contortion value of small objects. 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0B0C7B-28F3-4B21-9DBE-06D73ABE61B1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E5BFC2-AF65-4707-892F-3337EC3E0518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23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9702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3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29704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29705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6200" y="1676400"/>
            <a:ext cx="9269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Image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Analysis 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Change 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a) Simple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Change: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Read images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fmap1990/2000.tif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Output: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difference of any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combination of [0, 1, 2] byte: [-2, 2]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Morph. Change: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Read images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fmap1990/2000.tif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Output: 11b – BG/BG, 12b – BG/FG (gain), 21b – FG/BG (loss),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22b – FG/FG, 176b – neglected, spurious changes, 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endParaRPr lang="en-US" altLang="en-US" sz="2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 Compare PNG: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Read images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fmap1990/2000.png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use bottom slider to visualize either image.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76200" y="1639888"/>
            <a:ext cx="45255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B9.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Change Detection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30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8A5541-F319-4337-BEC5-82494DE3E2AE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6AACD0-CDA5-45B2-84C3-023BB4CD1599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24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1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1752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1753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04800" y="1847850"/>
            <a:ext cx="81470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en-US" sz="2400" b="1" dirty="0" smtClean="0"/>
              <a:t>Read Image </a:t>
            </a:r>
            <a:r>
              <a:rPr lang="en-US" altLang="en-US" sz="2400" b="1" i="1" dirty="0" smtClean="0"/>
              <a:t>→</a:t>
            </a:r>
            <a:r>
              <a:rPr lang="en-US" altLang="en-US" sz="3200" b="1" dirty="0" smtClean="0"/>
              <a:t> </a:t>
            </a:r>
            <a:r>
              <a:rPr lang="en-US" altLang="en-US" sz="2400" b="1" dirty="0" err="1" smtClean="0"/>
              <a:t>GeoTiff</a:t>
            </a:r>
            <a:r>
              <a:rPr lang="en-US" altLang="en-US" sz="2400" b="1" dirty="0" smtClean="0"/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input.tif</a:t>
            </a:r>
            <a:r>
              <a:rPr lang="en-US" altLang="en-US" sz="2400" b="1" dirty="0" smtClean="0"/>
              <a:t> and process for MSPA</a:t>
            </a:r>
            <a:endParaRPr lang="en-US" altLang="en-US" sz="2400" b="1" i="1" dirty="0" smtClean="0"/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Image Analysis </a:t>
            </a:r>
            <a:r>
              <a:rPr lang="en-US" altLang="en-US" b="1" i="1" dirty="0" smtClean="0">
                <a:solidFill>
                  <a:srgbClr val="C00000"/>
                </a:solidFill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Network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       - NW components, Node/Link Importance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       - Undo, NW Component Connectors</a:t>
            </a:r>
          </a:p>
          <a:p>
            <a:pPr eaLnBrk="1" hangingPunct="1">
              <a:defRPr/>
            </a:pPr>
            <a:endParaRPr lang="en-US" altLang="en-US" sz="2400" b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Play with the Zoom mode and the zoom factors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Save the result as </a:t>
            </a:r>
            <a:r>
              <a:rPr lang="en-US" altLang="en-US" sz="2400" b="1" dirty="0" err="1" smtClean="0"/>
              <a:t>GeoTiff</a:t>
            </a:r>
            <a:endParaRPr lang="en-US" altLang="en-US" sz="2400" b="1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Compare statistic file and display data in viewport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1716088"/>
            <a:ext cx="945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B10: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Network/Connectivity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hlinkClick r:id="rId2" action="ppaction://hlinkfile"/>
              </a:rPr>
              <a:t>p. </a:t>
            </a:r>
            <a:r>
              <a:rPr lang="en-US" altLang="en-US" sz="2400" b="1" dirty="0" smtClean="0">
                <a:hlinkClick r:id="rId2" action="ppaction://hlinkfile"/>
              </a:rPr>
              <a:t>17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25A00-555E-420E-8F67-F78A3932D1E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7562A-2491-4331-9615-5038B11A1BC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25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1905000" y="1295400"/>
            <a:ext cx="5410200" cy="461963"/>
            <a:chOff x="2531607" y="1371600"/>
            <a:chExt cx="5410199" cy="462418"/>
          </a:xfrm>
        </p:grpSpPr>
        <p:sp>
          <p:nvSpPr>
            <p:cNvPr id="32776" name="Text Box 18"/>
            <p:cNvSpPr txBox="1">
              <a:spLocks noChangeArrowheads="1"/>
            </p:cNvSpPr>
            <p:nvPr/>
          </p:nvSpPr>
          <p:spPr bwMode="auto">
            <a:xfrm>
              <a:off x="2531607" y="1371600"/>
              <a:ext cx="5410199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B) Image Object Analysis</a:t>
              </a:r>
            </a:p>
          </p:txBody>
        </p:sp>
        <p:pic>
          <p:nvPicPr>
            <p:cNvPr id="3277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0" y="1371600"/>
              <a:ext cx="457200" cy="46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09AF25-2FDC-4A10-A134-FB6A26E717A8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C14189-1D1B-439B-91C2-DEC5B3D2EAFD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4823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4824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763" y="2136775"/>
            <a:ext cx="74596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C1: Export results in different formats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6600"/>
                </a:solidFill>
              </a:rPr>
              <a:t>C2: View/browse results in different GIS software:</a:t>
            </a:r>
            <a:br>
              <a:rPr lang="en-US" altLang="en-US" sz="2400" b="1" dirty="0">
                <a:solidFill>
                  <a:srgbClr val="FF6600"/>
                </a:solidFill>
              </a:rPr>
            </a:br>
            <a:r>
              <a:rPr lang="en-US" altLang="en-US" sz="2400" b="1" dirty="0">
                <a:solidFill>
                  <a:srgbClr val="FF6600"/>
                </a:solidFill>
              </a:rPr>
              <a:t>       </a:t>
            </a:r>
            <a:r>
              <a:rPr lang="en-US" altLang="en-US" sz="2400" b="1" dirty="0" err="1">
                <a:solidFill>
                  <a:srgbClr val="FF6600"/>
                </a:solidFill>
              </a:rPr>
              <a:t>OpenEV</a:t>
            </a:r>
            <a:r>
              <a:rPr lang="en-US" altLang="en-US" sz="2400" b="1" dirty="0">
                <a:solidFill>
                  <a:srgbClr val="FF6600"/>
                </a:solidFill>
              </a:rPr>
              <a:t>, QGIS, </a:t>
            </a:r>
            <a:r>
              <a:rPr lang="en-US" altLang="en-US" sz="2400" b="1" dirty="0" err="1">
                <a:solidFill>
                  <a:srgbClr val="FF6600"/>
                </a:solidFill>
              </a:rPr>
              <a:t>ArcInfo</a:t>
            </a:r>
            <a:r>
              <a:rPr lang="en-US" altLang="en-US" sz="2400" b="1" dirty="0">
                <a:solidFill>
                  <a:srgbClr val="FF6600"/>
                </a:solidFill>
              </a:rPr>
              <a:t>, ENVI,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0A50CB-E9C8-4F39-8581-4CB6FFF99F1A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A52D34-3FE4-4E58-AF88-AEE974858AE9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27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584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581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C1: Export results in different formats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Export options for your processed images: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File </a:t>
            </a:r>
            <a:r>
              <a:rPr lang="en-US" altLang="en-US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Save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Image</a:t>
            </a:r>
          </a:p>
          <a:p>
            <a:pPr eaLnBrk="1" hangingPunct="1">
              <a:lnSpc>
                <a:spcPct val="200000"/>
              </a:lnSpc>
              <a:buClrTx/>
              <a:buFontTx/>
              <a:buNone/>
            </a:pP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anose="020B0604020202020204" pitchFamily="34" charset="0"/>
              </a:rPr>
              <a:t>GeoTiff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    versatile, </a:t>
            </a:r>
            <a: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</a:rPr>
              <a:t>can be read by </a:t>
            </a:r>
            <a:r>
              <a:rPr lang="en-US" altLang="en-US" sz="2400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any</a:t>
            </a:r>
            <a: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</a:rPr>
              <a:t> Software!</a:t>
            </a:r>
            <a:r>
              <a:rPr lang="en-US" altLang="en-US" sz="2400" b="1" u="sng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 u="sng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Generic   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no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GeoHeader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Display Snapshot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quicklook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for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presentations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KML         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Google Earth/Maps,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OpenLayers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200000"/>
              </a:lnSpc>
              <a:buClrTx/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output for graph theory analysis in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Conefor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5848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5849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AE65D6-7623-43FD-AA6A-3B3FFBFE6064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928341-B5AA-461D-94D4-0C3949B551D7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28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-9525" y="1752600"/>
            <a:ext cx="57245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C1: Export results in different formats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2320925"/>
            <a:ext cx="58674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i="1" dirty="0" err="1" smtClean="0">
                <a:solidFill>
                  <a:srgbClr val="FF6600"/>
                </a:solidFill>
                <a:hlinkClick r:id="rId2"/>
              </a:rPr>
              <a:t>Conefor</a:t>
            </a:r>
            <a:r>
              <a:rPr lang="en-US" altLang="en-US" sz="2000" b="1" dirty="0" smtClean="0">
                <a:solidFill>
                  <a:srgbClr val="FF6600"/>
                </a:solidFill>
                <a:hlinkClick r:id="rId2"/>
              </a:rPr>
              <a:t> </a:t>
            </a:r>
            <a:r>
              <a:rPr lang="en-US" altLang="en-US" sz="2000" b="1" dirty="0" smtClean="0"/>
              <a:t>needs </a:t>
            </a:r>
            <a:r>
              <a:rPr lang="en-US" altLang="en-US" sz="2000" b="1" dirty="0"/>
              <a:t>2 files: Nodes &amp; Dist./Links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4" y="1828800"/>
            <a:ext cx="32670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0" y="2851150"/>
            <a:ext cx="6096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</a:rPr>
              <a:t>a) File </a:t>
            </a:r>
            <a:r>
              <a:rPr lang="en-US" altLang="en-US" sz="2000" b="1" i="1" dirty="0">
                <a:solidFill>
                  <a:srgbClr val="C00000"/>
                </a:solidFill>
              </a:rPr>
              <a:t>→</a:t>
            </a:r>
            <a:r>
              <a:rPr lang="en-US" altLang="en-US" sz="2000" b="1" dirty="0">
                <a:solidFill>
                  <a:srgbClr val="C00000"/>
                </a:solidFill>
              </a:rPr>
              <a:t> Batch Process </a:t>
            </a:r>
            <a:r>
              <a:rPr lang="en-US" altLang="en-US" sz="2000" b="1" i="1" dirty="0">
                <a:solidFill>
                  <a:srgbClr val="C00000"/>
                </a:solidFill>
              </a:rPr>
              <a:t>→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Conefor</a:t>
            </a:r>
            <a:r>
              <a:rPr lang="en-US" altLang="en-US" sz="2000" b="1" i="1" dirty="0">
                <a:solidFill>
                  <a:srgbClr val="FF0000"/>
                </a:solidFill>
              </a:rPr>
              <a:t> Inputs</a:t>
            </a:r>
            <a:r>
              <a:rPr lang="en-US" altLang="en-US" sz="2000" b="1" dirty="0">
                <a:solidFill>
                  <a:srgbClr val="FF6600"/>
                </a:solidFill>
              </a:rPr>
              <a:t> </a:t>
            </a:r>
            <a:r>
              <a:rPr lang="en-US" altLang="en-US" sz="2000" b="1" dirty="0"/>
              <a:t>(</a:t>
            </a:r>
            <a:r>
              <a:rPr lang="en-US" altLang="en-US" sz="2000" b="1" dirty="0">
                <a:hlinkClick r:id="rId4" action="ppaction://hlinkfile"/>
              </a:rPr>
              <a:t>p. </a:t>
            </a:r>
            <a:r>
              <a:rPr lang="en-US" altLang="en-US" sz="2000" b="1" dirty="0" smtClean="0">
                <a:hlinkClick r:id="rId4" action="ppaction://hlinkfile"/>
              </a:rPr>
              <a:t>5</a:t>
            </a:r>
            <a:r>
              <a:rPr lang="en-US" altLang="en-US" sz="2000" b="1" dirty="0" smtClean="0"/>
              <a:t>) </a:t>
            </a:r>
            <a:r>
              <a:rPr lang="en-US" altLang="en-US" sz="2000" b="1" dirty="0">
                <a:solidFill>
                  <a:srgbClr val="C00000"/>
                </a:solidFill>
              </a:rPr>
              <a:t/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/>
              <a:t>Data: </a:t>
            </a:r>
            <a:r>
              <a:rPr lang="en-US" altLang="en-US" sz="2000" b="1" i="1" dirty="0">
                <a:solidFill>
                  <a:srgbClr val="3333FF"/>
                </a:solidFill>
              </a:rPr>
              <a:t>any</a:t>
            </a:r>
            <a:r>
              <a:rPr lang="en-US" altLang="en-US" sz="2000" b="1" dirty="0"/>
              <a:t>, having value of zero for BG: Objects (labels/size) &amp; Distances between objects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Connectivity is defined via </a:t>
            </a:r>
            <a:r>
              <a:rPr lang="en-US" altLang="en-US" sz="2000" b="1" u="sng" dirty="0">
                <a:solidFill>
                  <a:srgbClr val="FF0000"/>
                </a:solidFill>
              </a:rPr>
              <a:t>pairwise distance</a:t>
            </a:r>
            <a:r>
              <a:rPr lang="en-US" altLang="en-US" sz="2000" b="1" dirty="0"/>
              <a:t/>
            </a:r>
            <a:br>
              <a:rPr lang="en-US" altLang="en-US" sz="2000" b="1" dirty="0"/>
            </a:br>
            <a:endParaRPr lang="en-US" altLang="en-US" sz="2000" b="1" dirty="0"/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</a:rPr>
              <a:t>b) IA </a:t>
            </a:r>
            <a:r>
              <a:rPr lang="en-US" altLang="en-US" sz="2000" b="1" i="1" dirty="0">
                <a:solidFill>
                  <a:srgbClr val="C00000"/>
                </a:solidFill>
              </a:rPr>
              <a:t>→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Network </a:t>
            </a:r>
            <a:r>
              <a:rPr lang="en-US" altLang="en-US" sz="2000" b="1" i="1" dirty="0">
                <a:solidFill>
                  <a:srgbClr val="C00000"/>
                </a:solidFill>
              </a:rPr>
              <a:t>→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MSPA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Conefor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Inputs</a:t>
            </a:r>
            <a:r>
              <a:rPr lang="en-US" altLang="en-US" sz="2000" b="1" dirty="0" smtClean="0">
                <a:solidFill>
                  <a:srgbClr val="FF6600"/>
                </a:solidFill>
              </a:rPr>
              <a:t> </a:t>
            </a:r>
            <a:r>
              <a:rPr lang="en-US" altLang="en-US" sz="2000" b="1" dirty="0"/>
              <a:t>(</a:t>
            </a:r>
            <a:r>
              <a:rPr lang="en-US" altLang="en-US" sz="2000" b="1" dirty="0">
                <a:hlinkClick r:id="rId4" action="ppaction://hlinkfile"/>
              </a:rPr>
              <a:t>p. </a:t>
            </a:r>
            <a:r>
              <a:rPr lang="en-US" altLang="en-US" sz="2000" b="1" dirty="0" smtClean="0">
                <a:hlinkClick r:id="rId4" action="ppaction://hlinkfile"/>
              </a:rPr>
              <a:t>18</a:t>
            </a:r>
            <a:r>
              <a:rPr lang="en-US" altLang="en-US" sz="2000" b="1" dirty="0" smtClean="0"/>
              <a:t>) </a:t>
            </a:r>
            <a:r>
              <a:rPr lang="en-US" altLang="en-US" sz="2000" b="1" dirty="0">
                <a:solidFill>
                  <a:srgbClr val="C00000"/>
                </a:solidFill>
              </a:rPr>
              <a:t/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/>
              <a:t>Data:</a:t>
            </a:r>
            <a:r>
              <a:rPr lang="en-US" altLang="en-US" sz="2000" b="1" dirty="0">
                <a:solidFill>
                  <a:srgbClr val="3333FF"/>
                </a:solidFill>
              </a:rPr>
              <a:t> </a:t>
            </a:r>
            <a:r>
              <a:rPr lang="en-US" altLang="en-US" sz="2000" b="1" i="1" dirty="0">
                <a:solidFill>
                  <a:srgbClr val="3333FF"/>
                </a:solidFill>
              </a:rPr>
              <a:t>MSPA image </a:t>
            </a:r>
            <a:r>
              <a:rPr lang="en-US" altLang="en-US" sz="2000" b="1" dirty="0"/>
              <a:t>using only Core &amp; Bridge</a:t>
            </a:r>
            <a:br>
              <a:rPr lang="en-US" altLang="en-US" sz="2000" b="1" dirty="0"/>
            </a:br>
            <a:r>
              <a:rPr lang="en-US" altLang="en-US" sz="2000" b="1" dirty="0"/>
              <a:t>Cores (labels/size) &amp; Connectivity Table</a:t>
            </a:r>
            <a:br>
              <a:rPr lang="en-US" altLang="en-US" sz="2000" b="1" dirty="0"/>
            </a:br>
            <a:r>
              <a:rPr lang="en-US" altLang="en-US" sz="2000" b="1" dirty="0">
                <a:solidFill>
                  <a:srgbClr val="FF0000"/>
                </a:solidFill>
              </a:rPr>
              <a:t>Connectivity is defined via </a:t>
            </a:r>
            <a:r>
              <a:rPr lang="en-US" altLang="en-US" sz="2000" b="1" u="sng" dirty="0">
                <a:solidFill>
                  <a:srgbClr val="FF0000"/>
                </a:solidFill>
              </a:rPr>
              <a:t>MSPA-bridges</a:t>
            </a:r>
          </a:p>
        </p:txBody>
      </p:sp>
      <p:grpSp>
        <p:nvGrpSpPr>
          <p:cNvPr id="36873" name="Group 11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6875" name="Picture 4" descr="Guidos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F6C212-4DEB-46EA-9F74-1968E24DAE00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50CD94-4070-4C65-83C8-A78274933159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29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7892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6200" y="1752600"/>
            <a:ext cx="4194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C2: View results in </a:t>
            </a: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  <a:hlinkClick r:id="rId2"/>
              </a:rPr>
              <a:t>OpenEV</a:t>
            </a:r>
            <a:endParaRPr lang="en-US" altLang="en-US" sz="2400" b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05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9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7896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7897" name="Picture 4" descr="Guidos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E430A6-D2EE-4341-B9B8-D9AFCE068A80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D8AA99-E13F-4715-9442-900FCBABBD5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3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1143000" y="1625600"/>
            <a:ext cx="6858000" cy="15748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5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4400" b="1">
                <a:solidFill>
                  <a:schemeClr val="bg1"/>
                </a:solidFill>
                <a:cs typeface="Times New Roman" panose="02020603050405020304" pitchFamily="18" charset="0"/>
              </a:rPr>
              <a:t>4) Examples</a:t>
            </a:r>
            <a:endParaRPr lang="en-GB" altLang="en-US" sz="4400" b="1" i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4400" b="1">
                <a:solidFill>
                  <a:schemeClr val="bg1"/>
                </a:solidFill>
                <a:cs typeface="Times New Roman" panose="02020603050405020304" pitchFamily="18" charset="0"/>
              </a:rPr>
              <a:t>Training Data Set</a:t>
            </a:r>
          </a:p>
        </p:txBody>
      </p: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1219200" y="3592513"/>
            <a:ext cx="6934200" cy="522287"/>
            <a:chOff x="997" y="68"/>
            <a:chExt cx="5150" cy="363"/>
          </a:xfrm>
        </p:grpSpPr>
        <p:sp>
          <p:nvSpPr>
            <p:cNvPr id="15375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15376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Group 2"/>
          <p:cNvGrpSpPr>
            <a:grpSpLocks/>
          </p:cNvGrpSpPr>
          <p:nvPr/>
        </p:nvGrpSpPr>
        <p:grpSpPr bwMode="auto">
          <a:xfrm>
            <a:off x="1219200" y="4964113"/>
            <a:ext cx="6934200" cy="522287"/>
            <a:chOff x="997" y="68"/>
            <a:chExt cx="5150" cy="363"/>
          </a:xfrm>
        </p:grpSpPr>
        <p:sp>
          <p:nvSpPr>
            <p:cNvPr id="15373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15374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103188" y="990600"/>
            <a:ext cx="4087812" cy="412750"/>
            <a:chOff x="103396" y="990600"/>
            <a:chExt cx="4087603" cy="412528"/>
          </a:xfrm>
        </p:grpSpPr>
        <p:sp>
          <p:nvSpPr>
            <p:cNvPr id="15371" name="Text Box 18"/>
            <p:cNvSpPr txBox="1">
              <a:spLocks noChangeArrowheads="1"/>
            </p:cNvSpPr>
            <p:nvPr/>
          </p:nvSpPr>
          <p:spPr bwMode="auto">
            <a:xfrm>
              <a:off x="103396" y="990600"/>
              <a:ext cx="4087603" cy="41252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GuidosToolbox Workshop</a:t>
              </a:r>
            </a:p>
          </p:txBody>
        </p:sp>
        <p:pic>
          <p:nvPicPr>
            <p:cNvPr id="15372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" y="990600"/>
              <a:ext cx="381000" cy="39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1219200" y="4262438"/>
            <a:ext cx="6934200" cy="51435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500"/>
              </a:gs>
            </a:gsLst>
            <a:lin ang="5400000" scaled="1"/>
          </a:gradFill>
          <a:ln w="9398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7000"/>
              </a:lnSpc>
              <a:spcBef>
                <a:spcPts val="136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2900" b="1">
                <a:solidFill>
                  <a:schemeClr val="bg1"/>
                </a:solidFill>
                <a:cs typeface="Times New Roman" panose="02020603050405020304" pitchFamily="18" charset="0"/>
              </a:rPr>
              <a:t>     4 B) Image Object Analysis</a:t>
            </a:r>
          </a:p>
        </p:txBody>
      </p:sp>
      <p:pic>
        <p:nvPicPr>
          <p:cNvPr id="15370" name="Picture 4" descr="Guido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2624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98D47A-33B8-4780-A945-02E7F97694C2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DD95CC-8F50-42A7-AF2D-0B4515A64C7A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30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492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C2: View/browse results in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  <a:hlinkClick r:id="rId2"/>
              </a:rPr>
              <a:t>QGIS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grpSp>
        <p:nvGrpSpPr>
          <p:cNvPr id="38918" name="Group 10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8920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8921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119608"/>
            <a:ext cx="6629400" cy="419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09C895-88E0-43B7-A13D-B9FDA2B0CBC9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88E0A6-6B6F-49A1-B947-A35D781D34E0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31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39940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163" y="1600200"/>
            <a:ext cx="7715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C2: View/browse (GeoTiff) results in ArcInfo/</a:t>
            </a: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  <a:hlinkClick r:id="rId2"/>
              </a:rPr>
              <a:t>ArcGIS</a:t>
            </a:r>
            <a:endParaRPr lang="en-US" altLang="en-US" sz="2400" b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667000"/>
            <a:ext cx="61261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2239963"/>
            <a:ext cx="937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Conversion to/from </a:t>
            </a:r>
            <a:r>
              <a:rPr lang="en-US" altLang="en-US" sz="2400" b="1">
                <a:solidFill>
                  <a:srgbClr val="3333FF"/>
                </a:solidFill>
              </a:rPr>
              <a:t>grid</a:t>
            </a:r>
            <a:r>
              <a:rPr lang="en-US" altLang="en-US" sz="2400" b="1"/>
              <a:t> in arc terminal: </a:t>
            </a:r>
            <a:r>
              <a:rPr lang="en-US" altLang="en-US" sz="2400" b="1" i="1"/>
              <a:t>imagegrid/gridimage</a:t>
            </a:r>
          </a:p>
          <a:p>
            <a:pPr eaLnBrk="1" hangingPunct="1"/>
            <a:r>
              <a:rPr lang="en-US" altLang="en-US" sz="2000" b="1"/>
              <a:t/>
            </a:r>
            <a:br>
              <a:rPr lang="en-US" altLang="en-US" sz="2000" b="1"/>
            </a:br>
            <a:r>
              <a:rPr lang="en-US" altLang="en-US" sz="2000" b="1"/>
              <a:t/>
            </a:r>
            <a:br>
              <a:rPr lang="en-US" altLang="en-US" sz="2000" b="1"/>
            </a:br>
            <a:r>
              <a:rPr lang="en-US" altLang="en-US" sz="2000" b="1"/>
              <a:t>Import: </a:t>
            </a:r>
            <a:r>
              <a:rPr lang="en-US" altLang="en-US" sz="2000" b="1" i="1"/>
              <a:t>File → Add Data</a:t>
            </a:r>
            <a:br>
              <a:rPr lang="en-US" altLang="en-US" sz="2000" b="1" i="1"/>
            </a:br>
            <a:r>
              <a:rPr lang="en-US" altLang="en-US" sz="2000" b="1" i="1"/>
              <a:t/>
            </a:r>
            <a:br>
              <a:rPr lang="en-US" altLang="en-US" sz="2000" b="1" i="1"/>
            </a:br>
            <a:r>
              <a:rPr lang="en-US" altLang="en-US" sz="2000" b="1" i="1"/>
              <a:t/>
            </a:r>
            <a:br>
              <a:rPr lang="en-US" altLang="en-US" sz="2000" b="1" i="1"/>
            </a:br>
            <a:r>
              <a:rPr lang="en-US" altLang="en-US" sz="2000" b="1"/>
              <a:t>Export: see to the right </a:t>
            </a:r>
            <a:endParaRPr lang="en-US" altLang="en-US" sz="2000" b="1" i="1"/>
          </a:p>
        </p:txBody>
      </p:sp>
      <p:grpSp>
        <p:nvGrpSpPr>
          <p:cNvPr id="39944" name="Group 10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39945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39946" name="Picture 4" descr="Guidos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B9F36C-66D0-4E7B-96DC-6520AA1207FF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216865-20B4-4367-86D2-990E59ABFDF3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32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4096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6238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C2: View/browse (GeoTiff) results in </a:t>
            </a: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  <a:hlinkClick r:id="rId2"/>
              </a:rPr>
              <a:t>ENVI</a:t>
            </a:r>
            <a:endParaRPr lang="en-US" altLang="en-US" sz="2400" b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22488"/>
            <a:ext cx="8377237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9"/>
          <p:cNvGrpSpPr>
            <a:grpSpLocks/>
          </p:cNvGrpSpPr>
          <p:nvPr/>
        </p:nvGrpSpPr>
        <p:grpSpPr bwMode="auto">
          <a:xfrm>
            <a:off x="2133600" y="1219200"/>
            <a:ext cx="5334000" cy="522288"/>
            <a:chOff x="1219200" y="1219200"/>
            <a:chExt cx="5334000" cy="522288"/>
          </a:xfrm>
        </p:grpSpPr>
        <p:sp>
          <p:nvSpPr>
            <p:cNvPr id="40968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51509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Data Post-Processing</a:t>
              </a:r>
            </a:p>
          </p:txBody>
        </p:sp>
        <p:pic>
          <p:nvPicPr>
            <p:cNvPr id="40969" name="Picture 4" descr="Guidos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81A23-D1BA-43A0-B447-C932D8DAD29F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ADE5E4-402E-4009-A898-69F815B93ADC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33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4198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1676400"/>
            <a:ext cx="93400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Help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GuidosToolbox Manual / MSPA Guide /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Help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News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/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Check for Updates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/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GTB Workshop…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Incremental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revision- and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program releases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MSPA </a:t>
            </a:r>
            <a:r>
              <a:rPr lang="en-US" altLang="en-US" sz="2400" b="1" dirty="0" err="1">
                <a:solidFill>
                  <a:srgbClr val="FF6600"/>
                </a:solidFill>
                <a:latin typeface="Arial" panose="020B0604020202020204" pitchFamily="34" charset="0"/>
              </a:rPr>
              <a:t>cmdline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3333FF"/>
                </a:solidFill>
                <a:latin typeface="Arial" panose="020B0604020202020204" pitchFamily="34" charset="0"/>
              </a:rPr>
              <a:t>C:\GuidosToolbox\MSPAstandalone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GTB: start any application from the self-contained directory</a:t>
            </a:r>
          </a:p>
          <a:p>
            <a:pPr eaLnBrk="1" hangingPunct="1">
              <a:lnSpc>
                <a:spcPct val="150000"/>
              </a:lnSpc>
              <a:buClrTx/>
              <a:buFontTx/>
              <a:buChar char="-"/>
            </a:pP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MSPA papers, GE-overlays: </a:t>
            </a:r>
            <a:r>
              <a:rPr lang="en-US" altLang="en-US" sz="2400" b="1" dirty="0">
                <a:solidFill>
                  <a:srgbClr val="3333FF"/>
                </a:solidFill>
                <a:latin typeface="Arial" panose="020B0604020202020204" pitchFamily="34" charset="0"/>
              </a:rPr>
              <a:t>C:\</a:t>
            </a:r>
            <a:r>
              <a:rPr lang="en-US" altLang="en-US" sz="24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GuidosToolbox\publications</a:t>
            </a:r>
          </a:p>
          <a:p>
            <a:pPr marL="0" indent="0" eaLnBrk="1" hangingPunct="1">
              <a:lnSpc>
                <a:spcPct val="150000"/>
              </a:lnSpc>
              <a:buClrTx/>
            </a:pPr>
            <a:r>
              <a:rPr lang="en-US" altLang="en-US" sz="2400" b="1" smtClean="0">
                <a:solidFill>
                  <a:srgbClr val="3333FF"/>
                </a:solidFill>
                <a:latin typeface="Arial" panose="020B0604020202020204" pitchFamily="34" charset="0"/>
                <a:hlinkClick r:id="rId2"/>
              </a:rPr>
              <a:t>     CCRS </a:t>
            </a:r>
            <a:r>
              <a:rPr lang="en-US" alt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hlinkClick r:id="rId2"/>
              </a:rPr>
              <a:t>Remote Sensing </a:t>
            </a:r>
            <a:r>
              <a:rPr lang="en-US" altLang="en-US" sz="2400" b="1" smtClean="0">
                <a:solidFill>
                  <a:srgbClr val="3333FF"/>
                </a:solidFill>
                <a:latin typeface="Arial" panose="020B0604020202020204" pitchFamily="34" charset="0"/>
                <a:hlinkClick r:id="rId2"/>
              </a:rPr>
              <a:t>Tutorial</a:t>
            </a:r>
            <a:r>
              <a:rPr lang="en-US" altLang="en-US" sz="2400" b="1" smtClean="0">
                <a:solidFill>
                  <a:srgbClr val="3333FF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hlinkClick r:id="rId3"/>
              </a:rPr>
              <a:t>GIS Introduction</a:t>
            </a:r>
            <a:endParaRPr lang="en-US" altLang="en-US"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2133600" y="1219200"/>
            <a:ext cx="5791200" cy="609600"/>
            <a:chOff x="1219200" y="1219200"/>
            <a:chExt cx="5334000" cy="948187"/>
          </a:xfrm>
        </p:grpSpPr>
        <p:sp>
          <p:nvSpPr>
            <p:cNvPr id="41991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948187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C) Additional Information</a:t>
              </a:r>
            </a:p>
          </p:txBody>
        </p:sp>
        <p:pic>
          <p:nvPicPr>
            <p:cNvPr id="41992" name="Picture 4" descr="Guidos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82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5" y="2134627"/>
            <a:ext cx="4470607" cy="3045946"/>
          </a:xfrm>
          <a:prstGeom prst="rect">
            <a:avLst/>
          </a:prstGeom>
          <a:ln w="41275">
            <a:noFill/>
          </a:ln>
        </p:spPr>
      </p:pic>
      <p:sp>
        <p:nvSpPr>
          <p:cNvPr id="6" name="Rectangle 5"/>
          <p:cNvSpPr/>
          <p:nvPr/>
        </p:nvSpPr>
        <p:spPr>
          <a:xfrm>
            <a:off x="991531" y="4551601"/>
            <a:ext cx="2132669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b="1" spc="5" dirty="0" smtClean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Excitement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2102365"/>
            <a:ext cx="3744369" cy="3563011"/>
            <a:chOff x="4724400" y="2102365"/>
            <a:chExt cx="3744369" cy="35630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535" y="2583202"/>
              <a:ext cx="2895234" cy="26273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724400" y="5148311"/>
              <a:ext cx="3089548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2400" b="1" spc="5" dirty="0" smtClean="0">
                  <a:solidFill>
                    <a:srgbClr val="4F81BD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Indifference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2102365"/>
              <a:ext cx="2209800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2400" b="1" spc="5" dirty="0" smtClean="0">
                  <a:solidFill>
                    <a:srgbClr val="4F81BD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Desperation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4007" y="1812696"/>
            <a:ext cx="1572292" cy="1844904"/>
            <a:chOff x="3234007" y="1812696"/>
            <a:chExt cx="1572292" cy="1844904"/>
          </a:xfrm>
        </p:grpSpPr>
        <p:sp>
          <p:nvSpPr>
            <p:cNvPr id="7" name="Rectangle 6"/>
            <p:cNvSpPr/>
            <p:nvPr/>
          </p:nvSpPr>
          <p:spPr>
            <a:xfrm>
              <a:off x="3234007" y="1812696"/>
              <a:ext cx="1572292" cy="517065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2400" b="1" spc="5" dirty="0" smtClean="0">
                  <a:solidFill>
                    <a:srgbClr val="4F81BD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Boredom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34007" y="1944914"/>
              <a:ext cx="1572292" cy="1712686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4231" y="5493603"/>
            <a:ext cx="8468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en-US" altLang="en-US" sz="2400" b="1" i="1" dirty="0">
                <a:solidFill>
                  <a:srgbClr val="FF6600"/>
                </a:solidFill>
              </a:rPr>
              <a:t>Please</a:t>
            </a:r>
            <a:r>
              <a:rPr lang="en-US" altLang="en-US" sz="2400" b="1" dirty="0">
                <a:solidFill>
                  <a:srgbClr val="FF6600"/>
                </a:solidFill>
              </a:rPr>
              <a:t> provide feedback &amp; </a:t>
            </a:r>
            <a:r>
              <a:rPr lang="en-US" altLang="en-US" sz="2400" b="1" dirty="0"/>
              <a:t>email your comments to me: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FF6600"/>
                </a:solidFill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C:\GuidosToolbox\data\GWS_feedback_form.xls</a:t>
            </a: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676400" y="1295401"/>
            <a:ext cx="5791200" cy="533399"/>
            <a:chOff x="1219200" y="1219200"/>
            <a:chExt cx="5334000" cy="829662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19200" y="1219200"/>
              <a:ext cx="5334000" cy="801531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GB" altLang="en-US" sz="29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   Workshop experience</a:t>
              </a:r>
              <a:endParaRPr lang="en-GB" altLang="en-US" sz="29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4" descr="Guidos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64" y="1219200"/>
              <a:ext cx="488760" cy="82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0" y="1905000"/>
            <a:ext cx="93805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A1: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2" action="ppaction://hlinksldjump"/>
              </a:rPr>
              <a:t>Image properties and MSPA parameters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(see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hlinkClick r:id="rId3" action="ppaction://hlinkfile"/>
              </a:rPr>
              <a:t>MSPA-Guide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A2: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4" action="ppaction://hlinksldjump"/>
              </a:rPr>
              <a:t>Setup MSPA-compliant image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hlinkClick r:id="rId5" action="ppaction://hlinkfile"/>
              </a:rPr>
              <a:t>p. 7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A3: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6" action="ppaction://hlinksldjump"/>
              </a:rPr>
              <a:t>Cut image and build binary mask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A4: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7" action="ppaction://hlinksldjump"/>
              </a:rPr>
              <a:t>Reproject, MSPA, save as and display </a:t>
            </a:r>
            <a:r>
              <a:rPr lang="en-US" altLang="en-US" sz="2400" b="1" dirty="0" err="1">
                <a:solidFill>
                  <a:srgbClr val="FF6600"/>
                </a:solidFill>
                <a:latin typeface="Arial" panose="020B0604020202020204" pitchFamily="34" charset="0"/>
                <a:hlinkClick r:id="rId7" action="ppaction://hlinksldjump"/>
              </a:rPr>
              <a:t>kml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7" action="ppaction://hlinksldjump"/>
              </a:rPr>
              <a:t> (GE)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A5: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8" action="ppaction://hlinksldjump"/>
              </a:rPr>
              <a:t>Import/prepare proprietary/non-tiff </a:t>
            </a:r>
            <a:r>
              <a:rPr lang="en-US" altLang="en-US" sz="2400" b="1" dirty="0" err="1">
                <a:solidFill>
                  <a:srgbClr val="FF6600"/>
                </a:solidFill>
                <a:latin typeface="Arial" panose="020B0604020202020204" pitchFamily="34" charset="0"/>
                <a:hlinkClick r:id="rId8" action="ppaction://hlinksldjump"/>
              </a:rPr>
              <a:t>non-tiff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8" action="ppaction://hlinksldjump"/>
              </a:rPr>
              <a:t> images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A6: </a:t>
            </a: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9" action="ppaction://hlinksldjump"/>
              </a:rPr>
              <a:t>Batch-process (MSPA (-tiling), Moving Window, Recode,</a:t>
            </a:r>
            <a:b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9" action="ppaction://hlinksldjump"/>
              </a:rPr>
            </a:b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  <a:hlinkClick r:id="rId9" action="ppaction://hlinksldjump"/>
              </a:rPr>
              <a:t>       Fragmentation, etc.)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B7074F-D989-443F-9F63-E4225054518D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E350B5-24D3-46BC-B067-45484E90AD2D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4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0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16391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16392" name="Picture 4" descr="Guidos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1676400"/>
            <a:ext cx="9277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A1. Image properties and MSPA parameters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(see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hlinkClick r:id="rId2" action="ppaction://hlinkfile"/>
              </a:rPr>
              <a:t>MSPA-Guide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12725" y="2209800"/>
            <a:ext cx="89058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Read Image → GeoTiff: </a:t>
            </a:r>
            <a:r>
              <a:rPr lang="en-US" altLang="en-US" sz="2400" b="1" dirty="0" err="1">
                <a:solidFill>
                  <a:srgbClr val="0000FF"/>
                </a:solidFill>
              </a:rPr>
              <a:t>input.tif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/>
              <a:t> </a:t>
            </a:r>
          </a:p>
          <a:p>
            <a:pPr eaLnBrk="1" hangingPunct="1"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 Browse through the image with the mouse pointer </a:t>
            </a:r>
            <a:br>
              <a:rPr lang="en-US" altLang="en-US" sz="2400" b="1" dirty="0"/>
            </a:br>
            <a:r>
              <a:rPr lang="en-US" altLang="en-US" sz="2400" b="1" dirty="0"/>
              <a:t>    and check the information panel below the display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 Play with: </a:t>
            </a:r>
            <a:r>
              <a:rPr lang="en-US" altLang="en-US" sz="2400" b="1" dirty="0" err="1">
                <a:solidFill>
                  <a:srgbClr val="C00000"/>
                </a:solidFill>
              </a:rPr>
              <a:t>Autostretch</a:t>
            </a:r>
            <a:r>
              <a:rPr lang="en-US" altLang="en-US" sz="2400" b="1" dirty="0">
                <a:solidFill>
                  <a:srgbClr val="C00000"/>
                </a:solidFill>
              </a:rPr>
              <a:t>, Normalized , </a:t>
            </a:r>
            <a:r>
              <a:rPr lang="en-US" altLang="en-US" sz="2400" b="1" dirty="0" err="1">
                <a:solidFill>
                  <a:srgbClr val="C00000"/>
                </a:solidFill>
              </a:rPr>
              <a:t>Colortable</a:t>
            </a:r>
            <a:r>
              <a:rPr lang="en-US" altLang="en-US" sz="2400" b="1" dirty="0">
                <a:solidFill>
                  <a:srgbClr val="C00000"/>
                </a:solidFill>
              </a:rPr>
              <a:t>, Zoom </a:t>
            </a:r>
            <a:endParaRPr lang="en-US" altLang="en-US" sz="2400" b="1" dirty="0"/>
          </a:p>
          <a:p>
            <a:pPr eaLnBrk="1" hangingPunct="1"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 Restore original image: </a:t>
            </a:r>
            <a:r>
              <a:rPr lang="en-US" altLang="en-US" sz="2400" b="1" dirty="0">
                <a:solidFill>
                  <a:srgbClr val="C00000"/>
                </a:solidFill>
              </a:rPr>
              <a:t>General Tools → Original Image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b="1" dirty="0"/>
              <a:t>     and test: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Image </a:t>
            </a:r>
            <a:r>
              <a:rPr lang="en-US" altLang="en-US" sz="2400" b="1" dirty="0">
                <a:solidFill>
                  <a:srgbClr val="C00000"/>
                </a:solidFill>
              </a:rPr>
              <a:t>Info </a:t>
            </a:r>
            <a:br>
              <a:rPr lang="en-US" altLang="en-US" sz="2400" b="1" dirty="0">
                <a:solidFill>
                  <a:srgbClr val="C00000"/>
                </a:solidFill>
              </a:rPr>
            </a:br>
            <a:r>
              <a:rPr lang="en-US" altLang="en-US" sz="2400" b="1" dirty="0"/>
              <a:t>e) process MSPA with different settings for </a:t>
            </a:r>
            <a:r>
              <a:rPr lang="en-US" altLang="en-US" sz="2400" b="1" i="1" dirty="0" err="1"/>
              <a:t>FGconnectivity</a:t>
            </a:r>
            <a:r>
              <a:rPr lang="en-US" altLang="en-US" sz="2400" b="1" i="1" dirty="0"/>
              <a:t>, </a:t>
            </a:r>
            <a:br>
              <a:rPr lang="en-US" altLang="en-US" sz="2400" b="1" i="1" dirty="0"/>
            </a:br>
            <a:r>
              <a:rPr lang="en-US" altLang="en-US" sz="2400" b="1" i="1" dirty="0"/>
              <a:t>      </a:t>
            </a:r>
            <a:r>
              <a:rPr lang="en-US" altLang="en-US" sz="2400" b="1" i="1" dirty="0" err="1"/>
              <a:t>EdgeWidth</a:t>
            </a:r>
            <a:r>
              <a:rPr lang="en-US" altLang="en-US" sz="2400" b="1" i="1" dirty="0"/>
              <a:t>, Transition, </a:t>
            </a:r>
            <a:r>
              <a:rPr lang="en-US" altLang="en-US" sz="2400" b="1" i="1" dirty="0" err="1"/>
              <a:t>Intext</a:t>
            </a:r>
            <a:r>
              <a:rPr lang="en-US" altLang="en-US" sz="2400" b="1" i="1" dirty="0"/>
              <a:t>; </a:t>
            </a:r>
            <a:r>
              <a:rPr lang="en-US" altLang="en-US" sz="2400" b="1" dirty="0"/>
              <a:t>MSPA statistics </a:t>
            </a:r>
            <a:endParaRPr lang="en-US" altLang="en-US" sz="2400" b="1" i="1" dirty="0"/>
          </a:p>
          <a:p>
            <a:pPr eaLnBrk="1" hangingPunct="1"/>
            <a:r>
              <a:rPr lang="en-US" altLang="en-US" sz="2400" b="1" dirty="0"/>
              <a:t>f) Activate core grouping and change thresholds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2A1922-FE8A-4AFD-8FF5-1EE38017ED17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B4E5CA-C326-4E85-8F74-E2570E185AD9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5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5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17416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17417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0" y="2362200"/>
            <a:ext cx="9296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Read Image → GeoTiff: </a:t>
            </a:r>
            <a:r>
              <a:rPr lang="en-US" altLang="en-US" sz="2400" b="1" dirty="0" err="1">
                <a:solidFill>
                  <a:srgbClr val="0000FF"/>
                </a:solidFill>
              </a:rPr>
              <a:t>clc.tif</a:t>
            </a:r>
            <a:r>
              <a:rPr lang="en-US" altLang="en-US" sz="2400" b="1" dirty="0"/>
              <a:t>, </a:t>
            </a:r>
            <a:r>
              <a:rPr lang="en-US" altLang="en-US" sz="2400" b="1" dirty="0" err="1">
                <a:solidFill>
                  <a:srgbClr val="C00000"/>
                </a:solidFill>
              </a:rPr>
              <a:t>Autostretch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get image information, try doing </a:t>
            </a:r>
            <a:r>
              <a:rPr lang="en-US" altLang="en-US" sz="2400" b="1" dirty="0">
                <a:solidFill>
                  <a:srgbClr val="C00000"/>
                </a:solidFill>
              </a:rPr>
              <a:t>MSPA</a:t>
            </a:r>
            <a:endParaRPr lang="en-US" altLang="en-US" sz="2400" b="1" dirty="0"/>
          </a:p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 smtClean="0"/>
              <a:t>Recode: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FF9900"/>
                </a:solidFill>
              </a:rPr>
              <a:t>0(Missing) </a:t>
            </a:r>
            <a:r>
              <a:rPr lang="en-US" altLang="en-US" sz="2000" b="1" dirty="0" smtClean="0"/>
              <a:t>←1-11, </a:t>
            </a:r>
            <a:r>
              <a:rPr lang="en-US" altLang="en-US" sz="2000" b="1" dirty="0" smtClean="0">
                <a:solidFill>
                  <a:srgbClr val="FF9900"/>
                </a:solidFill>
              </a:rPr>
              <a:t>1(BG)</a:t>
            </a:r>
            <a:r>
              <a:rPr lang="en-US" altLang="en-US" sz="2000" b="1" dirty="0" smtClean="0"/>
              <a:t> ←12-21/26-41, </a:t>
            </a:r>
            <a:r>
              <a:rPr lang="en-US" altLang="en-US" sz="2000" b="1" dirty="0" smtClean="0">
                <a:solidFill>
                  <a:srgbClr val="FF9900"/>
                </a:solidFill>
              </a:rPr>
              <a:t>2(FG)</a:t>
            </a:r>
            <a:r>
              <a:rPr lang="en-US" altLang="en-US" sz="2000" b="1" dirty="0" smtClean="0"/>
              <a:t>←23-25 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>(restore the file: </a:t>
            </a:r>
            <a:r>
              <a:rPr lang="en-US" altLang="en-US" sz="2000" b="1" dirty="0" smtClean="0">
                <a:solidFill>
                  <a:srgbClr val="3333FF"/>
                </a:solidFill>
              </a:rPr>
              <a:t>GTrecode_CLC2MSPA.sav</a:t>
            </a:r>
            <a:r>
              <a:rPr lang="en-US" altLang="en-US" sz="2000" b="1" dirty="0"/>
              <a:t>)</a:t>
            </a:r>
            <a:endParaRPr lang="en-US" altLang="en-US" sz="2400" b="1" dirty="0"/>
          </a:p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Save as GeoTiff: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clc_recode.tif</a:t>
            </a:r>
            <a:endParaRPr lang="en-US" altLang="en-US" sz="2400" b="1" dirty="0"/>
          </a:p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Read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clc_recode.tif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>
                <a:solidFill>
                  <a:srgbClr val="C00000"/>
                </a:solidFill>
              </a:rPr>
              <a:t>Pattern Analysis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2400" b="1" dirty="0">
                <a:solidFill>
                  <a:srgbClr val="C00000"/>
                </a:solidFill>
              </a:rPr>
              <a:t> MSPA</a:t>
            </a:r>
            <a:r>
              <a:rPr lang="en-US" altLang="en-US" sz="2400" b="1" dirty="0"/>
              <a:t> ; save output</a:t>
            </a:r>
          </a:p>
          <a:p>
            <a:pPr eaLnBrk="1" hangingPunct="1">
              <a:lnSpc>
                <a:spcPct val="120000"/>
              </a:lnSpc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General Tools →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GIS SW</a:t>
            </a:r>
            <a:r>
              <a:rPr lang="en-US" altLang="en-US" sz="2400" b="1" dirty="0" smtClean="0"/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→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GTB Terminal</a:t>
            </a:r>
            <a:r>
              <a:rPr lang="en-US" altLang="en-US" sz="2400" b="1" dirty="0" smtClean="0"/>
              <a:t>: </a:t>
            </a:r>
            <a:br>
              <a:rPr lang="en-US" altLang="en-US" sz="2400" b="1" dirty="0" smtClean="0"/>
            </a:br>
            <a:r>
              <a:rPr lang="en-US" altLang="en-US" sz="2200" b="1" dirty="0" err="1" smtClean="0">
                <a:latin typeface="Times New Roman" panose="02020603050405020304" pitchFamily="18" charset="0"/>
              </a:rPr>
              <a:t>gdalinfo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-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noct</a:t>
            </a:r>
            <a:r>
              <a:rPr lang="en-US" altLang="en-US" sz="2200" b="1" dirty="0">
                <a:latin typeface="Times New Roman" panose="02020603050405020304" pitchFamily="18" charset="0"/>
              </a:rPr>
              <a:t> -mm -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stats 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clc_recode_8_1_1_1.tif </a:t>
            </a:r>
            <a:b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 smtClean="0"/>
              <a:t>and compare with: </a:t>
            </a:r>
            <a:r>
              <a:rPr lang="en-US" altLang="en-US" sz="2400" b="1" dirty="0">
                <a:solidFill>
                  <a:srgbClr val="C00000"/>
                </a:solidFill>
              </a:rPr>
              <a:t>Image Info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0" y="1708150"/>
            <a:ext cx="80213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A2. Setup MSPA-compliant </a:t>
            </a:r>
            <a:r>
              <a:rPr lang="en-US" altLang="en-US" sz="2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image, i.e., for forest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hlinkClick r:id="rId2" action="ppaction://hlinkfile"/>
              </a:rPr>
              <a:t>p.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hlinkClick r:id="rId2" action="ppaction://hlinkfile"/>
              </a:rPr>
              <a:t>7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540CA5-3FCF-425D-A400-AB1DF65DE1DB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C62285-4D27-47F2-B0AB-A56E2001867B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9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18440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18441" name="Picture 4" descr="Guido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2359025"/>
            <a:ext cx="9220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Read Image </a:t>
            </a:r>
            <a:r>
              <a:rPr lang="en-US" altLang="en-US" sz="2400" b="1" i="1" dirty="0"/>
              <a:t>→ </a:t>
            </a:r>
            <a:r>
              <a:rPr lang="en-US" altLang="en-US" sz="2400" b="1" dirty="0"/>
              <a:t>GeoTiff: </a:t>
            </a:r>
            <a:r>
              <a:rPr lang="en-US" altLang="en-US" sz="2400" b="1" dirty="0">
                <a:solidFill>
                  <a:srgbClr val="0000FF"/>
                </a:solidFill>
              </a:rPr>
              <a:t>il3.tif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solidFill>
                  <a:srgbClr val="C00000"/>
                </a:solidFill>
              </a:rPr>
              <a:t>Image Info</a:t>
            </a:r>
          </a:p>
          <a:p>
            <a:pPr eaLnBrk="1" hangingPunct="1">
              <a:buFont typeface="Verdana" panose="020B0604030504040204" pitchFamily="34" charset="0"/>
              <a:buAutoNum type="alphaLcParenR"/>
            </a:pPr>
            <a:r>
              <a:rPr lang="en-US" altLang="en-US" sz="2400" b="1" dirty="0"/>
              <a:t>Cut central data area: start </a:t>
            </a:r>
            <a:r>
              <a:rPr lang="en-US" altLang="en-US" sz="2400" b="1" dirty="0">
                <a:solidFill>
                  <a:srgbClr val="C00000"/>
                </a:solidFill>
              </a:rPr>
              <a:t>GTB Terminal </a:t>
            </a:r>
            <a:r>
              <a:rPr lang="en-US" altLang="en-US" sz="2400" b="1" dirty="0" smtClean="0"/>
              <a:t>and </a:t>
            </a:r>
            <a:r>
              <a:rPr lang="en-US" altLang="en-US" sz="2400" b="1" dirty="0"/>
              <a:t>enter: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gdal_translate</a:t>
            </a:r>
            <a:r>
              <a:rPr lang="en-US" altLang="en-US" b="1" dirty="0">
                <a:latin typeface="Times New Roman" panose="02020603050405020304" pitchFamily="18" charset="0"/>
              </a:rPr>
              <a:t> -</a:t>
            </a:r>
            <a:r>
              <a:rPr lang="en-US" altLang="en-US" b="1" dirty="0" err="1">
                <a:latin typeface="Times New Roman" panose="02020603050405020304" pitchFamily="18" charset="0"/>
              </a:rPr>
              <a:t>srcwin</a:t>
            </a:r>
            <a:r>
              <a:rPr lang="en-US" altLang="en-US" b="1" dirty="0">
                <a:latin typeface="Times New Roman" panose="02020603050405020304" pitchFamily="18" charset="0"/>
              </a:rPr>
              <a:t> 3000 4000 1000 1000 -co </a:t>
            </a:r>
            <a:r>
              <a:rPr lang="en-US" altLang="ja-JP" b="1" dirty="0">
                <a:latin typeface="Times New Roman" panose="02020603050405020304" pitchFamily="18" charset="0"/>
              </a:rPr>
              <a:t>COMPRESS=LZW il3.tif il3sub.tif (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gdal_translate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-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srcwin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xoff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yoff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xsize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ysize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-co 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</a:rPr>
              <a:t>COMPRESS=LZW </a:t>
            </a:r>
            <a:r>
              <a:rPr lang="en-US" altLang="ja-JP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input.tif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output.tif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</a:rPr>
            </a:br>
            <a:endParaRPr lang="en-US" altLang="ja-JP" b="1" dirty="0">
              <a:latin typeface="Times New Roman" panose="02020603050405020304" pitchFamily="18" charset="0"/>
            </a:endParaRPr>
          </a:p>
          <a:p>
            <a:pPr eaLnBrk="1" hangingPunct="1">
              <a:buFont typeface="Verdana" panose="020B0604030504040204" pitchFamily="34" charset="0"/>
              <a:buAutoNum type="alphaLcParenR" startAt="3"/>
            </a:pPr>
            <a:r>
              <a:rPr lang="en-US" altLang="en-US" sz="2400" b="1" dirty="0"/>
              <a:t>Read image </a:t>
            </a:r>
            <a:r>
              <a:rPr lang="en-US" altLang="en-US" sz="2400" b="1" dirty="0">
                <a:solidFill>
                  <a:srgbClr val="0000FF"/>
                </a:solidFill>
              </a:rPr>
              <a:t>il3sub.tif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solidFill>
                  <a:srgbClr val="C00000"/>
                </a:solidFill>
              </a:rPr>
              <a:t>Image Info</a:t>
            </a:r>
            <a:endParaRPr lang="en-US" altLang="en-US" sz="2400" b="1" dirty="0"/>
          </a:p>
          <a:p>
            <a:pPr eaLnBrk="1" hangingPunct="1">
              <a:buFont typeface="Verdana" panose="020B0604030504040204" pitchFamily="34" charset="0"/>
              <a:buAutoNum type="alphaLcParenR" startAt="3"/>
            </a:pPr>
            <a:r>
              <a:rPr lang="en-US" altLang="en-US" sz="2400" b="1" dirty="0"/>
              <a:t>Binary image: use </a:t>
            </a:r>
            <a:r>
              <a:rPr lang="en-US" altLang="en-US" sz="2400" b="1" dirty="0">
                <a:solidFill>
                  <a:srgbClr val="C00000"/>
                </a:solidFill>
              </a:rPr>
              <a:t>Preprocessing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Threshold </a:t>
            </a:r>
            <a:r>
              <a:rPr lang="en-US" altLang="en-US" sz="2400" b="1" dirty="0"/>
              <a:t>at 106 byte</a:t>
            </a:r>
          </a:p>
          <a:p>
            <a:pPr eaLnBrk="1" hangingPunct="1">
              <a:buFont typeface="Verdana" panose="020B0604030504040204" pitchFamily="34" charset="0"/>
              <a:buAutoNum type="alphaLcParenR" startAt="3"/>
            </a:pPr>
            <a:r>
              <a:rPr lang="en-US" altLang="en-US" sz="2400" b="1" dirty="0"/>
              <a:t>Swap FG/BG (</a:t>
            </a:r>
            <a:r>
              <a:rPr lang="en-US" altLang="en-US" sz="2400" b="1" dirty="0">
                <a:solidFill>
                  <a:srgbClr val="C00000"/>
                </a:solidFill>
              </a:rPr>
              <a:t>Preprocessing </a:t>
            </a:r>
            <a:r>
              <a:rPr lang="en-US" altLang="en-US" sz="2400" b="1" i="1" dirty="0">
                <a:solidFill>
                  <a:srgbClr val="C00000"/>
                </a:solidFill>
              </a:rPr>
              <a:t>→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Invert</a:t>
            </a:r>
            <a:r>
              <a:rPr lang="en-US" altLang="en-US" sz="2400" b="1" dirty="0"/>
              <a:t>), image info</a:t>
            </a:r>
          </a:p>
          <a:p>
            <a:pPr eaLnBrk="1" hangingPunct="1">
              <a:buFont typeface="Verdana" panose="020B0604030504040204" pitchFamily="34" charset="0"/>
              <a:buAutoNum type="alphaLcParenR" startAt="3"/>
            </a:pPr>
            <a:r>
              <a:rPr lang="en-US" altLang="en-US" sz="2400" b="1" dirty="0"/>
              <a:t>Safe as GeoTiff: </a:t>
            </a:r>
            <a:r>
              <a:rPr lang="en-US" altLang="en-US" sz="2400" b="1" dirty="0">
                <a:solidFill>
                  <a:srgbClr val="0000FF"/>
                </a:solidFill>
              </a:rPr>
              <a:t>il3sub_106.tif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066D4E-700A-42FE-806A-C39797AF837C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A717AD-0132-4306-B5B9-4C188D667ED6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7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0" y="1676400"/>
            <a:ext cx="55673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A3. Cut image and build binary mask</a:t>
            </a:r>
          </a:p>
        </p:txBody>
      </p:sp>
      <p:grpSp>
        <p:nvGrpSpPr>
          <p:cNvPr id="19463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19464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19465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2133600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en-US" sz="2400" b="1" dirty="0" smtClean="0"/>
              <a:t>a) Read </a:t>
            </a:r>
            <a:r>
              <a:rPr lang="en-US" altLang="en-US" sz="2400" b="1" dirty="0"/>
              <a:t>Image </a:t>
            </a:r>
            <a:r>
              <a:rPr lang="en-US" altLang="en-US" sz="2400" b="1" i="1" dirty="0"/>
              <a:t>→ </a:t>
            </a:r>
            <a:r>
              <a:rPr lang="en-US" altLang="en-US" sz="2400" b="1" dirty="0"/>
              <a:t>GeoTiff: </a:t>
            </a:r>
            <a:r>
              <a:rPr lang="en-US" altLang="en-US" sz="2400" b="1" dirty="0">
                <a:solidFill>
                  <a:srgbClr val="0000FF"/>
                </a:solidFill>
              </a:rPr>
              <a:t>il3sub_106.tif</a:t>
            </a:r>
            <a:endParaRPr lang="en-US" altLang="en-US" sz="2400" b="1" dirty="0"/>
          </a:p>
          <a:p>
            <a:pPr marL="0" indent="0" eaLnBrk="1" hangingPunct="1">
              <a:lnSpc>
                <a:spcPct val="200000"/>
              </a:lnSpc>
            </a:pPr>
            <a:r>
              <a:rPr lang="en-US" altLang="en-US" sz="2400" b="1" dirty="0"/>
              <a:t>b</a:t>
            </a:r>
            <a:r>
              <a:rPr lang="en-US" altLang="en-US" sz="2400" b="1" dirty="0" smtClean="0"/>
              <a:t>1) GTB </a:t>
            </a:r>
            <a:r>
              <a:rPr lang="en-US" altLang="en-US" sz="2400" b="1" dirty="0"/>
              <a:t>Terminal: find out EPSG-code: </a:t>
            </a:r>
            <a:r>
              <a:rPr lang="en-US" altLang="en-US" b="1" dirty="0" err="1"/>
              <a:t>gdalinfo</a:t>
            </a:r>
            <a:r>
              <a:rPr lang="en-US" altLang="en-US" b="1" dirty="0"/>
              <a:t> -</a:t>
            </a:r>
            <a:r>
              <a:rPr lang="en-US" altLang="en-US" b="1" dirty="0" err="1"/>
              <a:t>noct</a:t>
            </a:r>
            <a:r>
              <a:rPr lang="en-US" altLang="en-US" b="1" dirty="0"/>
              <a:t> il3sub_106.tif </a:t>
            </a:r>
            <a:endParaRPr lang="en-US" altLang="en-US" sz="2400" b="1" dirty="0"/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2400" b="1" dirty="0" smtClean="0"/>
              <a:t>  </a:t>
            </a:r>
            <a:r>
              <a:rPr lang="en-US" altLang="en-US" sz="2400" b="1" dirty="0" err="1" smtClean="0"/>
              <a:t>Reproject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to WGS84 (EPSG 4326, </a:t>
            </a:r>
            <a:r>
              <a:rPr lang="en-US" altLang="en-US" sz="2400" b="1" dirty="0">
                <a:hlinkClick r:id="rId2"/>
              </a:rPr>
              <a:t>EPSG</a:t>
            </a:r>
            <a:r>
              <a:rPr lang="en-US" altLang="en-US" sz="2400" b="1" dirty="0"/>
              <a:t>, </a:t>
            </a:r>
            <a:r>
              <a:rPr lang="en-US" altLang="en-US" sz="2400" b="1" dirty="0" err="1">
                <a:hlinkClick r:id="rId3"/>
              </a:rPr>
              <a:t>epsg</a:t>
            </a:r>
            <a:r>
              <a:rPr lang="en-US" altLang="en-US" sz="2400" b="1" dirty="0">
                <a:hlinkClick r:id="rId3"/>
              </a:rPr>
              <a:t>-codes</a:t>
            </a:r>
            <a:r>
              <a:rPr lang="en-US" altLang="en-US" sz="2400" b="1" dirty="0"/>
              <a:t>, GE):</a:t>
            </a:r>
            <a:br>
              <a:rPr lang="en-US" altLang="en-US" sz="2400" b="1" dirty="0"/>
            </a:br>
            <a:r>
              <a:rPr lang="en-US" altLang="en-US" sz="2400" b="1" dirty="0" smtClean="0"/>
              <a:t>  </a:t>
            </a:r>
            <a:r>
              <a:rPr lang="en-US" altLang="en-US" b="1" dirty="0" err="1">
                <a:latin typeface="Times New Roman" panose="02020603050405020304" pitchFamily="18" charset="0"/>
              </a:rPr>
              <a:t>gdalwarp</a:t>
            </a:r>
            <a:r>
              <a:rPr lang="en-US" altLang="en-US" b="1" dirty="0">
                <a:latin typeface="Times New Roman" panose="02020603050405020304" pitchFamily="18" charset="0"/>
              </a:rPr>
              <a:t> -</a:t>
            </a:r>
            <a:r>
              <a:rPr lang="en-US" altLang="en-US" b="1" dirty="0" err="1">
                <a:latin typeface="Times New Roman" panose="02020603050405020304" pitchFamily="18" charset="0"/>
              </a:rPr>
              <a:t>s_srs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</a:rPr>
              <a:t>EPSG:3035 -</a:t>
            </a:r>
            <a:r>
              <a:rPr lang="en-US" altLang="ja-JP" b="1" dirty="0" err="1">
                <a:latin typeface="Times New Roman" panose="02020603050405020304" pitchFamily="18" charset="0"/>
              </a:rPr>
              <a:t>t_srs</a:t>
            </a:r>
            <a:r>
              <a:rPr lang="en-US" altLang="ja-JP" b="1" dirty="0">
                <a:latin typeface="Times New Roman" panose="02020603050405020304" pitchFamily="18" charset="0"/>
              </a:rPr>
              <a:t> EPSG:4326  il3sub_106.tif  </a:t>
            </a:r>
            <a:r>
              <a:rPr lang="en-US" altLang="ja-JP" b="1" dirty="0" smtClean="0">
                <a:latin typeface="Times New Roman" panose="02020603050405020304" pitchFamily="18" charset="0"/>
              </a:rPr>
              <a:t>il3sub_106_EPSG4326.tif</a:t>
            </a:r>
            <a:br>
              <a:rPr lang="en-US" altLang="ja-JP" b="1" dirty="0" smtClean="0">
                <a:latin typeface="Times New Roman" panose="02020603050405020304" pitchFamily="18" charset="0"/>
              </a:rPr>
            </a:br>
            <a:r>
              <a:rPr lang="en-US" altLang="ja-JP" sz="2400" b="1" dirty="0" smtClean="0">
                <a:cs typeface="Arial" panose="020B0604020202020204" pitchFamily="34" charset="0"/>
              </a:rPr>
              <a:t>b2) </a:t>
            </a:r>
            <a:r>
              <a:rPr lang="en-US" altLang="en-US" sz="2400" b="1" dirty="0" smtClean="0"/>
              <a:t>use </a:t>
            </a:r>
            <a:r>
              <a:rPr lang="en-US" altLang="en-US" sz="2400" b="1" dirty="0">
                <a:solidFill>
                  <a:srgbClr val="C00000"/>
                </a:solidFill>
              </a:rPr>
              <a:t>Preprocessing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→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Reproject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for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GoogleEarth</a:t>
            </a:r>
            <a:endParaRPr lang="en-US" altLang="ja-JP" sz="2400" b="1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en-US" altLang="en-US" sz="2400" b="1" dirty="0" smtClean="0">
                <a:cs typeface="Arial" panose="020B0604020202020204" pitchFamily="34" charset="0"/>
              </a:rPr>
              <a:t>c) Read </a:t>
            </a:r>
            <a:r>
              <a:rPr lang="en-US" altLang="en-US" sz="2400" b="1" dirty="0" smtClean="0">
                <a:solidFill>
                  <a:srgbClr val="3333FF"/>
                </a:solidFill>
                <a:cs typeface="Arial" panose="020B0604020202020204" pitchFamily="34" charset="0"/>
              </a:rPr>
              <a:t>il3sub_106_EPSG4326.tif</a:t>
            </a: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cs typeface="Arial" panose="020B0604020202020204" pitchFamily="34" charset="0"/>
              </a:rPr>
              <a:t>into </a:t>
            </a:r>
            <a:r>
              <a:rPr lang="en-US" altLang="en-US" sz="2400" b="1" dirty="0" smtClean="0">
                <a:cs typeface="Arial" panose="020B0604020202020204" pitchFamily="34" charset="0"/>
              </a:rPr>
              <a:t>GTB &amp; process </a:t>
            </a:r>
            <a:r>
              <a:rPr lang="en-US" altLang="en-US" sz="2400" b="1" dirty="0">
                <a:cs typeface="Arial" panose="020B0604020202020204" pitchFamily="34" charset="0"/>
              </a:rPr>
              <a:t>MSPA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altLang="en-US" sz="2400" b="1" dirty="0" smtClean="0">
                <a:cs typeface="Arial" panose="020B0604020202020204" pitchFamily="34" charset="0"/>
              </a:rPr>
              <a:t>d) Save </a:t>
            </a:r>
            <a:r>
              <a:rPr lang="en-US" altLang="en-US" sz="2400" b="1" dirty="0">
                <a:cs typeface="Arial" panose="020B0604020202020204" pitchFamily="34" charset="0"/>
              </a:rPr>
              <a:t>the result as </a:t>
            </a:r>
            <a:r>
              <a:rPr lang="en-US" altLang="en-US" sz="2400" b="1" dirty="0" err="1">
                <a:cs typeface="Arial" panose="020B0604020202020204" pitchFamily="34" charset="0"/>
              </a:rPr>
              <a:t>kml</a:t>
            </a:r>
            <a:r>
              <a:rPr lang="en-US" altLang="en-US" sz="2400" b="1" dirty="0">
                <a:cs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Save Image</a:t>
            </a:r>
            <a:r>
              <a:rPr lang="en-US" altLang="en-US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 →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KML</a:t>
            </a:r>
            <a:r>
              <a:rPr lang="en-US" altLang="en-US" sz="2400" b="1" dirty="0"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324591-70E6-4F25-AC81-40D69276924C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CB207EE-BE83-4348-9F96-43B77ACA5540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8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0" y="1639888"/>
            <a:ext cx="9309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A4. Reproject to WGS-84, MSPA, save as GoogleEarth overlay </a:t>
            </a:r>
          </a:p>
        </p:txBody>
      </p:sp>
      <p:grpSp>
        <p:nvGrpSpPr>
          <p:cNvPr id="20487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20489" name="Picture 4" descr="Guidos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390775"/>
            <a:ext cx="8991600" cy="3877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lphaLcParenR" startAt="6"/>
              <a:defRPr/>
            </a:pPr>
            <a:r>
              <a:rPr lang="en-US" b="1" dirty="0" smtClean="0"/>
              <a:t>Open directory </a:t>
            </a:r>
            <a:r>
              <a:rPr lang="en-US" b="1" i="1" dirty="0" smtClean="0">
                <a:solidFill>
                  <a:srgbClr val="3333FF"/>
                </a:solidFill>
              </a:rPr>
              <a:t>C:\GuidosToolbox\data</a:t>
            </a:r>
            <a:endParaRPr lang="en-US" b="1" dirty="0" smtClean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 startAt="6"/>
              <a:defRPr/>
            </a:pPr>
            <a:r>
              <a:rPr lang="en-US" b="1" u="sng" dirty="0" smtClean="0"/>
              <a:t>Do not double-click </a:t>
            </a:r>
            <a:r>
              <a:rPr lang="en-US" b="1" dirty="0" smtClean="0"/>
              <a:t>but right-click and fully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xtract</a:t>
            </a:r>
            <a:r>
              <a:rPr lang="en-US" b="1" dirty="0" smtClean="0"/>
              <a:t>:  </a:t>
            </a:r>
            <a:r>
              <a:rPr lang="en-US" altLang="en-US" b="1" dirty="0" smtClean="0">
                <a:solidFill>
                  <a:srgbClr val="3333FF"/>
                </a:solidFill>
                <a:cs typeface="Arial" panose="020B0604020202020204" pitchFamily="34" charset="0"/>
              </a:rPr>
              <a:t>il3sub_106_EPSG4326</a:t>
            </a:r>
            <a:r>
              <a:rPr lang="en-US" b="1" dirty="0" smtClean="0">
                <a:solidFill>
                  <a:srgbClr val="0000FF"/>
                </a:solidFill>
              </a:rPr>
              <a:t>_8_1_1_1_kml.zip</a:t>
            </a:r>
            <a:endParaRPr lang="en-US" b="1" dirty="0" smtClean="0"/>
          </a:p>
          <a:p>
            <a:pPr marL="457200" indent="-457200" eaLnBrk="1" hangingPunct="1">
              <a:lnSpc>
                <a:spcPct val="200000"/>
              </a:lnSpc>
              <a:buFont typeface="+mj-lt"/>
              <a:buAutoNum type="alphaLcParenR" startAt="6"/>
              <a:defRPr/>
            </a:pPr>
            <a:r>
              <a:rPr lang="en-US" b="1" dirty="0" smtClean="0"/>
              <a:t>Open new directory: </a:t>
            </a:r>
            <a:r>
              <a:rPr lang="en-US" altLang="en-US" b="1" dirty="0" smtClean="0">
                <a:solidFill>
                  <a:srgbClr val="3333FF"/>
                </a:solidFill>
                <a:cs typeface="Arial" panose="020B0604020202020204" pitchFamily="34" charset="0"/>
              </a:rPr>
              <a:t>il3sub_106_EPSG4326</a:t>
            </a:r>
            <a:r>
              <a:rPr lang="en-US" b="1" dirty="0" smtClean="0">
                <a:solidFill>
                  <a:srgbClr val="3333FF"/>
                </a:solidFill>
              </a:rPr>
              <a:t>_8_1_1_1_kml</a:t>
            </a:r>
            <a:r>
              <a:rPr lang="en-US" b="1" dirty="0" smtClean="0"/>
              <a:t> 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 startAt="6"/>
              <a:defRPr/>
            </a:pPr>
            <a:r>
              <a:rPr lang="en-US" b="1" dirty="0" smtClean="0"/>
              <a:t>Double-click the file: </a:t>
            </a:r>
            <a:r>
              <a:rPr lang="en-US" b="1" dirty="0" err="1" smtClean="0">
                <a:solidFill>
                  <a:srgbClr val="3333FF"/>
                </a:solidFill>
              </a:rPr>
              <a:t>MSPA_GuidosToolbox.kml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(or open this file in </a:t>
            </a:r>
            <a:r>
              <a:rPr lang="en-US" b="1" dirty="0" err="1" smtClean="0"/>
              <a:t>GoogleEarth</a:t>
            </a:r>
            <a:r>
              <a:rPr lang="en-US" b="1" dirty="0" smtClean="0"/>
              <a:t>) </a:t>
            </a:r>
          </a:p>
          <a:p>
            <a:pPr eaLnBrk="1" hangingPunct="1">
              <a:defRPr/>
            </a:pPr>
            <a:endParaRPr lang="en-US" sz="1800" b="1" dirty="0" smtClean="0">
              <a:latin typeface="Times New Roman" pitchFamily="18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36588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B59400-7FF3-4795-BA49-2D6E607918CE}" type="datetime3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22 March 2016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73813" y="6551613"/>
            <a:ext cx="2133600" cy="153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D25FE3-BB54-44D0-8C01-09D5FE5E3822}" type="slidenum">
              <a:rPr lang="en-US" altLang="en-US" smtClean="0">
                <a:solidFill>
                  <a:srgbClr val="004494"/>
                </a:solidFill>
                <a:latin typeface="Verdana" panose="020B0604030504040204" pitchFamily="34" charset="0"/>
              </a:rPr>
              <a:pPr/>
              <a:t>9</a:t>
            </a:fld>
            <a:endParaRPr lang="en-US" altLang="en-US" smtClean="0">
              <a:solidFill>
                <a:srgbClr val="004494"/>
              </a:solidFill>
              <a:latin typeface="Verdana" panose="020B0604030504040204" pitchFamily="34" charset="0"/>
            </a:endParaRP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0" name="Group 2"/>
          <p:cNvGrpSpPr>
            <a:grpSpLocks/>
          </p:cNvGrpSpPr>
          <p:nvPr/>
        </p:nvGrpSpPr>
        <p:grpSpPr bwMode="auto">
          <a:xfrm>
            <a:off x="1219200" y="1219200"/>
            <a:ext cx="6934200" cy="522288"/>
            <a:chOff x="997" y="68"/>
            <a:chExt cx="5150" cy="363"/>
          </a:xfrm>
        </p:grpSpPr>
        <p:sp>
          <p:nvSpPr>
            <p:cNvPr id="21512" name="Text Box 18"/>
            <p:cNvSpPr txBox="1">
              <a:spLocks noChangeArrowheads="1"/>
            </p:cNvSpPr>
            <p:nvPr/>
          </p:nvSpPr>
          <p:spPr bwMode="auto">
            <a:xfrm>
              <a:off x="997" y="68"/>
              <a:ext cx="5150" cy="3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500"/>
                </a:gs>
              </a:gsLst>
              <a:lin ang="5400000" scaled="1"/>
            </a:gradFill>
            <a:ln w="9398">
              <a:solidFill>
                <a:srgbClr val="000000"/>
              </a:solidFill>
              <a:round/>
              <a:headEnd/>
              <a:tailEnd/>
            </a:ln>
          </p:spPr>
          <p:txBody>
            <a:bodyPr lIns="81639" tIns="40820" rIns="81639" bIns="40820">
              <a:spAutoFit/>
            </a:bodyPr>
            <a:lstStyle>
              <a:lvl1pPr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4338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7000"/>
                </a:lnSpc>
                <a:spcBef>
                  <a:spcPts val="1363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sz="29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   4 A) Data Preparation &amp; Processing</a:t>
              </a:r>
            </a:p>
          </p:txBody>
        </p:sp>
        <p:pic>
          <p:nvPicPr>
            <p:cNvPr id="21513" name="Picture 4" descr="Guido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1639888"/>
            <a:ext cx="9309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•"/>
              <a:defRPr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400"/>
              </a:lnSpc>
              <a:buClr>
                <a:srgbClr val="37ACDE"/>
              </a:buClr>
              <a:buFont typeface="Wingdings" panose="05000000000000000000" pitchFamily="2" charset="2"/>
              <a:buChar char="§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400"/>
              </a:lnSpc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400"/>
              </a:lnSpc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anose="020B0604030504040204" pitchFamily="34" charset="0"/>
              <a:buChar char="–"/>
              <a:defRPr sz="1600">
                <a:solidFill>
                  <a:srgbClr val="004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A4. Reproject to WGS-84, MSPA, save as GoogleEarth overlay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14753</TotalTime>
  <Words>1746</Words>
  <Application>Microsoft Office PowerPoint</Application>
  <PresentationFormat>On-screen Show (4:3)</PresentationFormat>
  <Paragraphs>318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MS PGothic</vt:lpstr>
      <vt:lpstr>Arial</vt:lpstr>
      <vt:lpstr>Cambria</vt:lpstr>
      <vt:lpstr>Times New Roman</vt:lpstr>
      <vt:lpstr>Verdana</vt:lpstr>
      <vt:lpstr>Wingdings</vt:lpstr>
      <vt:lpstr>JRC_Slide_Template_EN</vt:lpstr>
      <vt:lpstr>Joint Research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</dc:creator>
  <cp:lastModifiedBy>vogtpet</cp:lastModifiedBy>
  <cp:revision>292</cp:revision>
  <dcterms:created xsi:type="dcterms:W3CDTF">2010-09-13T12:45:36Z</dcterms:created>
  <dcterms:modified xsi:type="dcterms:W3CDTF">2016-03-22T08:45:51Z</dcterms:modified>
</cp:coreProperties>
</file>